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 id="2147483666" r:id="rId2"/>
  </p:sldMasterIdLst>
  <p:notesMasterIdLst>
    <p:notesMasterId r:id="rId21"/>
  </p:notesMasterIdLst>
  <p:handoutMasterIdLst>
    <p:handoutMasterId r:id="rId22"/>
  </p:handoutMasterIdLst>
  <p:sldIdLst>
    <p:sldId id="348" r:id="rId3"/>
    <p:sldId id="344" r:id="rId4"/>
    <p:sldId id="394" r:id="rId5"/>
    <p:sldId id="402" r:id="rId6"/>
    <p:sldId id="403" r:id="rId7"/>
    <p:sldId id="336" r:id="rId8"/>
    <p:sldId id="401" r:id="rId9"/>
    <p:sldId id="400" r:id="rId10"/>
    <p:sldId id="404" r:id="rId11"/>
    <p:sldId id="392" r:id="rId12"/>
    <p:sldId id="379" r:id="rId13"/>
    <p:sldId id="380" r:id="rId14"/>
    <p:sldId id="256" r:id="rId15"/>
    <p:sldId id="381" r:id="rId16"/>
    <p:sldId id="383" r:id="rId17"/>
    <p:sldId id="382" r:id="rId18"/>
    <p:sldId id="398" r:id="rId19"/>
    <p:sldId id="389" r:id="rId20"/>
  </p:sldIdLst>
  <p:sldSz cx="9144000" cy="6858000" type="screen4x3"/>
  <p:notesSz cx="9928225" cy="6797675"/>
  <p:custDataLst>
    <p:tags r:id="rId23"/>
  </p:custDataLst>
  <p:defaultTextStyle>
    <a:defPPr>
      <a:defRPr lang="en-US"/>
    </a:defPPr>
    <a:lvl1pPr algn="l" rtl="0" fontAlgn="base">
      <a:spcBef>
        <a:spcPct val="0"/>
      </a:spcBef>
      <a:spcAft>
        <a:spcPct val="0"/>
      </a:spcAft>
      <a:defRPr sz="1600" kern="1200">
        <a:solidFill>
          <a:schemeClr val="tx1"/>
        </a:solidFill>
        <a:latin typeface="Arial" charset="0"/>
        <a:ea typeface="+mn-ea"/>
        <a:cs typeface="+mn-cs"/>
      </a:defRPr>
    </a:lvl1pPr>
    <a:lvl2pPr marL="457200" algn="l" rtl="0" fontAlgn="base">
      <a:spcBef>
        <a:spcPct val="0"/>
      </a:spcBef>
      <a:spcAft>
        <a:spcPct val="0"/>
      </a:spcAft>
      <a:defRPr sz="1600" kern="1200">
        <a:solidFill>
          <a:schemeClr val="tx1"/>
        </a:solidFill>
        <a:latin typeface="Arial" charset="0"/>
        <a:ea typeface="+mn-ea"/>
        <a:cs typeface="+mn-cs"/>
      </a:defRPr>
    </a:lvl2pPr>
    <a:lvl3pPr marL="914400" algn="l" rtl="0" fontAlgn="base">
      <a:spcBef>
        <a:spcPct val="0"/>
      </a:spcBef>
      <a:spcAft>
        <a:spcPct val="0"/>
      </a:spcAft>
      <a:defRPr sz="1600" kern="1200">
        <a:solidFill>
          <a:schemeClr val="tx1"/>
        </a:solidFill>
        <a:latin typeface="Arial" charset="0"/>
        <a:ea typeface="+mn-ea"/>
        <a:cs typeface="+mn-cs"/>
      </a:defRPr>
    </a:lvl3pPr>
    <a:lvl4pPr marL="1371600" algn="l" rtl="0" fontAlgn="base">
      <a:spcBef>
        <a:spcPct val="0"/>
      </a:spcBef>
      <a:spcAft>
        <a:spcPct val="0"/>
      </a:spcAft>
      <a:defRPr sz="1600" kern="1200">
        <a:solidFill>
          <a:schemeClr val="tx1"/>
        </a:solidFill>
        <a:latin typeface="Arial" charset="0"/>
        <a:ea typeface="+mn-ea"/>
        <a:cs typeface="+mn-cs"/>
      </a:defRPr>
    </a:lvl4pPr>
    <a:lvl5pPr marL="1828800" algn="l" rtl="0" fontAlgn="base">
      <a:spcBef>
        <a:spcPct val="0"/>
      </a:spcBef>
      <a:spcAft>
        <a:spcPct val="0"/>
      </a:spcAft>
      <a:defRPr sz="1600" kern="1200">
        <a:solidFill>
          <a:schemeClr val="tx1"/>
        </a:solidFill>
        <a:latin typeface="Arial" charset="0"/>
        <a:ea typeface="+mn-ea"/>
        <a:cs typeface="+mn-cs"/>
      </a:defRPr>
    </a:lvl5pPr>
    <a:lvl6pPr marL="2286000" algn="l" defTabSz="914400" rtl="0" eaLnBrk="1" latinLnBrk="0" hangingPunct="1">
      <a:defRPr sz="1600" kern="1200">
        <a:solidFill>
          <a:schemeClr val="tx1"/>
        </a:solidFill>
        <a:latin typeface="Arial" charset="0"/>
        <a:ea typeface="+mn-ea"/>
        <a:cs typeface="+mn-cs"/>
      </a:defRPr>
    </a:lvl6pPr>
    <a:lvl7pPr marL="2743200" algn="l" defTabSz="914400" rtl="0" eaLnBrk="1" latinLnBrk="0" hangingPunct="1">
      <a:defRPr sz="1600" kern="1200">
        <a:solidFill>
          <a:schemeClr val="tx1"/>
        </a:solidFill>
        <a:latin typeface="Arial" charset="0"/>
        <a:ea typeface="+mn-ea"/>
        <a:cs typeface="+mn-cs"/>
      </a:defRPr>
    </a:lvl7pPr>
    <a:lvl8pPr marL="3200400" algn="l" defTabSz="914400" rtl="0" eaLnBrk="1" latinLnBrk="0" hangingPunct="1">
      <a:defRPr sz="1600" kern="1200">
        <a:solidFill>
          <a:schemeClr val="tx1"/>
        </a:solidFill>
        <a:latin typeface="Arial" charset="0"/>
        <a:ea typeface="+mn-ea"/>
        <a:cs typeface="+mn-cs"/>
      </a:defRPr>
    </a:lvl8pPr>
    <a:lvl9pPr marL="3657600" algn="l" defTabSz="914400" rtl="0" eaLnBrk="1" latinLnBrk="0" hangingPunct="1">
      <a:defRPr sz="16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358">
          <p15:clr>
            <a:srgbClr val="A4A3A4"/>
          </p15:clr>
        </p15:guide>
        <p15:guide id="2" pos="285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el Emmerich" initials="ME" lastIdx="2" clrIdx="0">
    <p:extLst>
      <p:ext uri="{19B8F6BF-5375-455C-9EA6-DF929625EA0E}">
        <p15:presenceInfo xmlns:p15="http://schemas.microsoft.com/office/powerpoint/2012/main" userId="5b2cfb338872327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CFF33"/>
    <a:srgbClr val="398389"/>
    <a:srgbClr val="FF3399"/>
    <a:srgbClr val="0066FF"/>
    <a:srgbClr val="FFCCCC"/>
    <a:srgbClr val="0000FF"/>
    <a:srgbClr val="000000"/>
    <a:srgbClr val="FFCCFF"/>
    <a:srgbClr val="FF9933"/>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4" autoAdjust="0"/>
    <p:restoredTop sz="94660"/>
  </p:normalViewPr>
  <p:slideViewPr>
    <p:cSldViewPr snapToObjects="1">
      <p:cViewPr varScale="1">
        <p:scale>
          <a:sx n="125" d="100"/>
          <a:sy n="125" d="100"/>
        </p:scale>
        <p:origin x="672" y="96"/>
      </p:cViewPr>
      <p:guideLst>
        <p:guide orient="horz" pos="2358"/>
        <p:guide pos="2852"/>
      </p:guideLst>
    </p:cSldViewPr>
  </p:slideViewPr>
  <p:notesTextViewPr>
    <p:cViewPr>
      <p:scale>
        <a:sx n="100" d="100"/>
        <a:sy n="100" d="100"/>
      </p:scale>
      <p:origin x="0" y="0"/>
    </p:cViewPr>
  </p:notesTextViewPr>
  <p:sorterViewPr>
    <p:cViewPr>
      <p:scale>
        <a:sx n="66" d="100"/>
        <a:sy n="66" d="100"/>
      </p:scale>
      <p:origin x="0" y="2784"/>
    </p:cViewPr>
  </p:sorterViewPr>
  <p:gridSpacing cx="45005" cy="45005"/>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gs" Target="tags/tag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handoutMaster" Target="handoutMasters/handout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Rectangle 2"/>
          <p:cNvSpPr>
            <a:spLocks noGrp="1" noChangeArrowheads="1"/>
          </p:cNvSpPr>
          <p:nvPr>
            <p:ph type="hdr" sz="quarter"/>
          </p:nvPr>
        </p:nvSpPr>
        <p:spPr bwMode="auto">
          <a:xfrm>
            <a:off x="4" y="4"/>
            <a:ext cx="4302662" cy="339434"/>
          </a:xfrm>
          <a:prstGeom prst="rect">
            <a:avLst/>
          </a:prstGeom>
          <a:noFill/>
          <a:ln w="9525">
            <a:noFill/>
            <a:miter lim="800000"/>
            <a:headEnd/>
            <a:tailEnd/>
          </a:ln>
          <a:effectLst/>
        </p:spPr>
        <p:txBody>
          <a:bodyPr vert="horz" wrap="square" lIns="92429" tIns="46216" rIns="92429" bIns="46216" numCol="1" anchor="t" anchorCtr="0" compatLnSpc="1">
            <a:prstTxWarp prst="textNoShape">
              <a:avLst/>
            </a:prstTxWarp>
          </a:bodyPr>
          <a:lstStyle>
            <a:lvl1pPr defTabSz="924539">
              <a:defRPr sz="1100"/>
            </a:lvl1pPr>
          </a:lstStyle>
          <a:p>
            <a:endParaRPr lang="en-US"/>
          </a:p>
        </p:txBody>
      </p:sp>
      <p:sp>
        <p:nvSpPr>
          <p:cNvPr id="13315" name="Rectangle 3"/>
          <p:cNvSpPr>
            <a:spLocks noGrp="1" noChangeArrowheads="1"/>
          </p:cNvSpPr>
          <p:nvPr>
            <p:ph type="dt" sz="quarter" idx="1"/>
          </p:nvPr>
        </p:nvSpPr>
        <p:spPr bwMode="auto">
          <a:xfrm>
            <a:off x="5623409" y="4"/>
            <a:ext cx="4302662" cy="339434"/>
          </a:xfrm>
          <a:prstGeom prst="rect">
            <a:avLst/>
          </a:prstGeom>
          <a:noFill/>
          <a:ln w="9525">
            <a:noFill/>
            <a:miter lim="800000"/>
            <a:headEnd/>
            <a:tailEnd/>
          </a:ln>
          <a:effectLst/>
        </p:spPr>
        <p:txBody>
          <a:bodyPr vert="horz" wrap="square" lIns="92429" tIns="46216" rIns="92429" bIns="46216" numCol="1" anchor="t" anchorCtr="0" compatLnSpc="1">
            <a:prstTxWarp prst="textNoShape">
              <a:avLst/>
            </a:prstTxWarp>
          </a:bodyPr>
          <a:lstStyle>
            <a:lvl1pPr algn="r" defTabSz="924539">
              <a:defRPr sz="1100"/>
            </a:lvl1pPr>
          </a:lstStyle>
          <a:p>
            <a:endParaRPr lang="en-US"/>
          </a:p>
        </p:txBody>
      </p:sp>
      <p:sp>
        <p:nvSpPr>
          <p:cNvPr id="13316" name="Rectangle 4"/>
          <p:cNvSpPr>
            <a:spLocks noGrp="1" noChangeArrowheads="1"/>
          </p:cNvSpPr>
          <p:nvPr>
            <p:ph type="ftr" sz="quarter" idx="2"/>
          </p:nvPr>
        </p:nvSpPr>
        <p:spPr bwMode="auto">
          <a:xfrm>
            <a:off x="4" y="6457121"/>
            <a:ext cx="4302662" cy="339434"/>
          </a:xfrm>
          <a:prstGeom prst="rect">
            <a:avLst/>
          </a:prstGeom>
          <a:noFill/>
          <a:ln w="9525">
            <a:noFill/>
            <a:miter lim="800000"/>
            <a:headEnd/>
            <a:tailEnd/>
          </a:ln>
          <a:effectLst/>
        </p:spPr>
        <p:txBody>
          <a:bodyPr vert="horz" wrap="square" lIns="92429" tIns="46216" rIns="92429" bIns="46216" numCol="1" anchor="b" anchorCtr="0" compatLnSpc="1">
            <a:prstTxWarp prst="textNoShape">
              <a:avLst/>
            </a:prstTxWarp>
          </a:bodyPr>
          <a:lstStyle>
            <a:lvl1pPr defTabSz="924539">
              <a:defRPr sz="1100"/>
            </a:lvl1pPr>
          </a:lstStyle>
          <a:p>
            <a:endParaRPr lang="en-US"/>
          </a:p>
        </p:txBody>
      </p:sp>
      <p:sp>
        <p:nvSpPr>
          <p:cNvPr id="13317" name="Rectangle 5"/>
          <p:cNvSpPr>
            <a:spLocks noGrp="1" noChangeArrowheads="1"/>
          </p:cNvSpPr>
          <p:nvPr>
            <p:ph type="sldNum" sz="quarter" idx="3"/>
          </p:nvPr>
        </p:nvSpPr>
        <p:spPr bwMode="auto">
          <a:xfrm>
            <a:off x="5623409" y="6457121"/>
            <a:ext cx="4302662" cy="339434"/>
          </a:xfrm>
          <a:prstGeom prst="rect">
            <a:avLst/>
          </a:prstGeom>
          <a:noFill/>
          <a:ln w="9525">
            <a:noFill/>
            <a:miter lim="800000"/>
            <a:headEnd/>
            <a:tailEnd/>
          </a:ln>
          <a:effectLst/>
        </p:spPr>
        <p:txBody>
          <a:bodyPr vert="horz" wrap="square" lIns="92429" tIns="46216" rIns="92429" bIns="46216" numCol="1" anchor="b" anchorCtr="0" compatLnSpc="1">
            <a:prstTxWarp prst="textNoShape">
              <a:avLst/>
            </a:prstTxWarp>
          </a:bodyPr>
          <a:lstStyle>
            <a:lvl1pPr algn="r" defTabSz="924539">
              <a:defRPr sz="1100"/>
            </a:lvl1pPr>
          </a:lstStyle>
          <a:p>
            <a:fld id="{FBBAD44E-472D-425E-8E16-AE2D1136B14A}" type="slidenum">
              <a:rPr lang="en-US"/>
              <a:pPr/>
              <a:t>‹#›</a:t>
            </a:fld>
            <a:endParaRPr lang="en-US"/>
          </a:p>
        </p:txBody>
      </p:sp>
    </p:spTree>
    <p:extLst>
      <p:ext uri="{BB962C8B-B14F-4D97-AF65-F5344CB8AC3E}">
        <p14:creationId xmlns:p14="http://schemas.microsoft.com/office/powerpoint/2010/main" val="3492333717"/>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3.png>
</file>

<file path=ppt/media/image14.png>
</file>

<file path=ppt/media/image140.png>
</file>

<file path=ppt/media/image15.png>
</file>

<file path=ppt/media/image150.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2.jpeg>
</file>

<file path=ppt/media/image4.jpg>
</file>

<file path=ppt/media/image5.jpg>
</file>

<file path=ppt/media/image5.png>
</file>

<file path=ppt/media/image6.jpe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4" y="4"/>
            <a:ext cx="4302662" cy="339434"/>
          </a:xfrm>
          <a:prstGeom prst="rect">
            <a:avLst/>
          </a:prstGeom>
        </p:spPr>
        <p:txBody>
          <a:bodyPr vert="horz" lIns="87444" tIns="43722" rIns="87444" bIns="43722" rtlCol="0"/>
          <a:lstStyle>
            <a:lvl1pPr algn="l">
              <a:defRPr sz="1100"/>
            </a:lvl1pPr>
          </a:lstStyle>
          <a:p>
            <a:endParaRPr lang="de-DE"/>
          </a:p>
        </p:txBody>
      </p:sp>
      <p:sp>
        <p:nvSpPr>
          <p:cNvPr id="3" name="Datumsplatzhalter 2"/>
          <p:cNvSpPr>
            <a:spLocks noGrp="1"/>
          </p:cNvSpPr>
          <p:nvPr>
            <p:ph type="dt" idx="1"/>
          </p:nvPr>
        </p:nvSpPr>
        <p:spPr>
          <a:xfrm>
            <a:off x="5623409" y="4"/>
            <a:ext cx="4302662" cy="339434"/>
          </a:xfrm>
          <a:prstGeom prst="rect">
            <a:avLst/>
          </a:prstGeom>
        </p:spPr>
        <p:txBody>
          <a:bodyPr vert="horz" lIns="87444" tIns="43722" rIns="87444" bIns="43722" rtlCol="0"/>
          <a:lstStyle>
            <a:lvl1pPr algn="r">
              <a:defRPr sz="1100"/>
            </a:lvl1pPr>
          </a:lstStyle>
          <a:p>
            <a:fld id="{56599E4C-1C3D-4266-BE72-5CBF6E7E78AD}" type="datetimeFigureOut">
              <a:rPr lang="de-DE" smtClean="0"/>
              <a:pPr/>
              <a:t>14.08.2021</a:t>
            </a:fld>
            <a:endParaRPr lang="de-DE"/>
          </a:p>
        </p:txBody>
      </p:sp>
      <p:sp>
        <p:nvSpPr>
          <p:cNvPr id="4" name="Folienbildplatzhalter 3"/>
          <p:cNvSpPr>
            <a:spLocks noGrp="1" noRot="1" noChangeAspect="1"/>
          </p:cNvSpPr>
          <p:nvPr>
            <p:ph type="sldImg" idx="2"/>
          </p:nvPr>
        </p:nvSpPr>
        <p:spPr>
          <a:xfrm>
            <a:off x="3265488" y="511175"/>
            <a:ext cx="3397250" cy="2547938"/>
          </a:xfrm>
          <a:prstGeom prst="rect">
            <a:avLst/>
          </a:prstGeom>
          <a:noFill/>
          <a:ln w="12700">
            <a:solidFill>
              <a:prstClr val="black"/>
            </a:solidFill>
          </a:ln>
        </p:spPr>
        <p:txBody>
          <a:bodyPr vert="horz" lIns="87444" tIns="43722" rIns="87444" bIns="43722" rtlCol="0" anchor="ctr"/>
          <a:lstStyle/>
          <a:p>
            <a:endParaRPr lang="de-DE"/>
          </a:p>
        </p:txBody>
      </p:sp>
      <p:sp>
        <p:nvSpPr>
          <p:cNvPr id="5" name="Notizenplatzhalter 4"/>
          <p:cNvSpPr>
            <a:spLocks noGrp="1"/>
          </p:cNvSpPr>
          <p:nvPr>
            <p:ph type="body" sz="quarter" idx="3"/>
          </p:nvPr>
        </p:nvSpPr>
        <p:spPr>
          <a:xfrm>
            <a:off x="993261" y="3229122"/>
            <a:ext cx="7941718" cy="3058279"/>
          </a:xfrm>
          <a:prstGeom prst="rect">
            <a:avLst/>
          </a:prstGeom>
        </p:spPr>
        <p:txBody>
          <a:bodyPr vert="horz" lIns="87444" tIns="43722" rIns="87444" bIns="43722" rtlCol="0">
            <a:normAutofit/>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4" y="6457121"/>
            <a:ext cx="4302662" cy="339434"/>
          </a:xfrm>
          <a:prstGeom prst="rect">
            <a:avLst/>
          </a:prstGeom>
        </p:spPr>
        <p:txBody>
          <a:bodyPr vert="horz" lIns="87444" tIns="43722" rIns="87444" bIns="43722" rtlCol="0" anchor="b"/>
          <a:lstStyle>
            <a:lvl1pPr algn="l">
              <a:defRPr sz="1100"/>
            </a:lvl1pPr>
          </a:lstStyle>
          <a:p>
            <a:endParaRPr lang="de-DE"/>
          </a:p>
        </p:txBody>
      </p:sp>
      <p:sp>
        <p:nvSpPr>
          <p:cNvPr id="7" name="Foliennummernplatzhalter 6"/>
          <p:cNvSpPr>
            <a:spLocks noGrp="1"/>
          </p:cNvSpPr>
          <p:nvPr>
            <p:ph type="sldNum" sz="quarter" idx="5"/>
          </p:nvPr>
        </p:nvSpPr>
        <p:spPr>
          <a:xfrm>
            <a:off x="5623409" y="6457121"/>
            <a:ext cx="4302662" cy="339434"/>
          </a:xfrm>
          <a:prstGeom prst="rect">
            <a:avLst/>
          </a:prstGeom>
        </p:spPr>
        <p:txBody>
          <a:bodyPr vert="horz" lIns="87444" tIns="43722" rIns="87444" bIns="43722" rtlCol="0" anchor="b"/>
          <a:lstStyle>
            <a:lvl1pPr algn="r">
              <a:defRPr sz="1100"/>
            </a:lvl1pPr>
          </a:lstStyle>
          <a:p>
            <a:fld id="{0AC3DEB0-3257-4EE3-9008-836B669EBD70}" type="slidenum">
              <a:rPr lang="de-DE" smtClean="0"/>
              <a:pPr/>
              <a:t>‹#›</a:t>
            </a:fld>
            <a:endParaRPr lang="de-DE"/>
          </a:p>
        </p:txBody>
      </p:sp>
    </p:spTree>
    <p:extLst>
      <p:ext uri="{BB962C8B-B14F-4D97-AF65-F5344CB8AC3E}">
        <p14:creationId xmlns:p14="http://schemas.microsoft.com/office/powerpoint/2010/main" val="23608051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a:t>
            </a:r>
            <a:r>
              <a:rPr lang="en-US" baseline="0" dirty="0"/>
              <a:t> to the class of MODA</a:t>
            </a:r>
          </a:p>
          <a:p>
            <a:r>
              <a:rPr lang="en-US" baseline="0" dirty="0"/>
              <a:t>My name is Michael Emmerich</a:t>
            </a:r>
          </a:p>
          <a:p>
            <a:r>
              <a:rPr lang="en-US" baseline="0" dirty="0"/>
              <a:t>I work as an associate professor in LIACS</a:t>
            </a:r>
          </a:p>
          <a:p>
            <a:r>
              <a:rPr lang="en-US" baseline="0" dirty="0"/>
              <a:t>My background is computer science, applied mathematics, and chemical engineering</a:t>
            </a:r>
          </a:p>
          <a:p>
            <a:r>
              <a:rPr lang="en-US" baseline="0" dirty="0"/>
              <a:t>I worked for the German chemical industry and in the Universities of </a:t>
            </a:r>
            <a:r>
              <a:rPr lang="en-US" baseline="0" dirty="0" err="1"/>
              <a:t>Aken</a:t>
            </a:r>
            <a:r>
              <a:rPr lang="en-US" baseline="0" dirty="0"/>
              <a:t>, Dortmund, Lisbon, Amsterdam, Princeton, and Leiden</a:t>
            </a:r>
          </a:p>
          <a:p>
            <a:r>
              <a:rPr lang="en-US" baseline="0" dirty="0"/>
              <a:t>Currently I am leading the MODA research group.</a:t>
            </a:r>
            <a:endParaRPr lang="en-US" dirty="0"/>
          </a:p>
        </p:txBody>
      </p:sp>
      <p:sp>
        <p:nvSpPr>
          <p:cNvPr id="4" name="Slide Number Placeholder 3"/>
          <p:cNvSpPr>
            <a:spLocks noGrp="1"/>
          </p:cNvSpPr>
          <p:nvPr>
            <p:ph type="sldNum" sz="quarter" idx="10"/>
          </p:nvPr>
        </p:nvSpPr>
        <p:spPr/>
        <p:txBody>
          <a:bodyPr/>
          <a:lstStyle/>
          <a:p>
            <a:fld id="{0AC3DEB0-3257-4EE3-9008-836B669EBD70}" type="slidenum">
              <a:rPr lang="de-DE" smtClean="0"/>
              <a:pPr/>
              <a:t>1</a:t>
            </a:fld>
            <a:endParaRPr lang="de-DE"/>
          </a:p>
        </p:txBody>
      </p:sp>
    </p:spTree>
    <p:extLst>
      <p:ext uri="{BB962C8B-B14F-4D97-AF65-F5344CB8AC3E}">
        <p14:creationId xmlns:p14="http://schemas.microsoft.com/office/powerpoint/2010/main" val="1605736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3DEB0-3257-4EE3-9008-836B669EBD70}" type="slidenum">
              <a:rPr lang="de-DE" smtClean="0"/>
              <a:pPr/>
              <a:t>2</a:t>
            </a:fld>
            <a:endParaRPr lang="de-DE"/>
          </a:p>
        </p:txBody>
      </p:sp>
    </p:spTree>
    <p:extLst>
      <p:ext uri="{BB962C8B-B14F-4D97-AF65-F5344CB8AC3E}">
        <p14:creationId xmlns:p14="http://schemas.microsoft.com/office/powerpoint/2010/main" val="2341105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normAutofit/>
          </a:bodyPr>
          <a:lstStyle/>
          <a:p>
            <a:r>
              <a:rPr lang="nl-NL" dirty="0"/>
              <a:t>My</a:t>
            </a:r>
            <a:r>
              <a:rPr lang="nl-NL" baseline="0" dirty="0"/>
              <a:t> topic is the new field of Set-oriented Optimization. Let me start with two examples of Set-Oriented Optimization. In order to come from Leiden to Brussel. I had to find a good train connection. Good with respect to multiple criteria. Speed, Comfort (changes), Price.</a:t>
            </a:r>
          </a:p>
          <a:p>
            <a:r>
              <a:rPr lang="nl-NL" baseline="0" dirty="0"/>
              <a:t>The set of possible routes is astronomically large, but still  wanted to look at some alternatives. A set oriented optimization, would now output a set of interesting options, interesting with respect to different criteria --- plus compromise solutions.</a:t>
            </a:r>
            <a:endParaRPr lang="de-DE" dirty="0"/>
          </a:p>
        </p:txBody>
      </p:sp>
      <p:sp>
        <p:nvSpPr>
          <p:cNvPr id="4" name="Foliennummernplatzhalter 3"/>
          <p:cNvSpPr>
            <a:spLocks noGrp="1"/>
          </p:cNvSpPr>
          <p:nvPr>
            <p:ph type="sldNum" sz="quarter" idx="10"/>
          </p:nvPr>
        </p:nvSpPr>
        <p:spPr/>
        <p:txBody>
          <a:bodyPr/>
          <a:lstStyle/>
          <a:p>
            <a:fld id="{F04820AA-E61A-49EE-8786-F7069E9ADBA5}" type="slidenum">
              <a:rPr lang="de-DE" smtClean="0"/>
              <a:pPr/>
              <a:t>4</a:t>
            </a:fld>
            <a:endParaRPr lang="de-DE"/>
          </a:p>
        </p:txBody>
      </p:sp>
    </p:spTree>
    <p:extLst>
      <p:ext uri="{BB962C8B-B14F-4D97-AF65-F5344CB8AC3E}">
        <p14:creationId xmlns:p14="http://schemas.microsoft.com/office/powerpoint/2010/main" val="37999902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normAutofit/>
          </a:bodyPr>
          <a:lstStyle/>
          <a:p>
            <a:r>
              <a:rPr lang="nl-NL" dirty="0"/>
              <a:t>Second example:</a:t>
            </a:r>
            <a:r>
              <a:rPr lang="nl-NL" baseline="0" dirty="0"/>
              <a:t> In drug discovery chemists look for substances that are effective in curing a disease. These molecules should also have minimal side-effects and be affordable by people. --- The space of all possible drug molecules is nowadays estimated to have a size of 10 to the power of 60. Computer models can be used to estimate criteria. Laboratory tests however can only be applied to a limited set of drug candidates. Set oriented optimization would seek to find a small subset of promising alternative molecules for subsequent evaluation. Again: We have a large search space, general goals, and and to extract a small but diverse set of alternative solutions.</a:t>
            </a:r>
            <a:endParaRPr lang="de-DE" dirty="0"/>
          </a:p>
        </p:txBody>
      </p:sp>
      <p:sp>
        <p:nvSpPr>
          <p:cNvPr id="4" name="Foliennummernplatzhalter 3"/>
          <p:cNvSpPr>
            <a:spLocks noGrp="1"/>
          </p:cNvSpPr>
          <p:nvPr>
            <p:ph type="sldNum" sz="quarter" idx="10"/>
          </p:nvPr>
        </p:nvSpPr>
        <p:spPr/>
        <p:txBody>
          <a:bodyPr/>
          <a:lstStyle/>
          <a:p>
            <a:fld id="{F04820AA-E61A-49EE-8786-F7069E9ADBA5}" type="slidenum">
              <a:rPr lang="de-DE" smtClean="0"/>
              <a:pPr/>
              <a:t>5</a:t>
            </a:fld>
            <a:endParaRPr lang="de-DE"/>
          </a:p>
        </p:txBody>
      </p:sp>
    </p:spTree>
    <p:extLst>
      <p:ext uri="{BB962C8B-B14F-4D97-AF65-F5344CB8AC3E}">
        <p14:creationId xmlns:p14="http://schemas.microsoft.com/office/powerpoint/2010/main" val="3754893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3DEB0-3257-4EE3-9008-836B669EBD70}" type="slidenum">
              <a:rPr lang="de-DE" smtClean="0"/>
              <a:pPr/>
              <a:t>6</a:t>
            </a:fld>
            <a:endParaRPr lang="de-DE"/>
          </a:p>
        </p:txBody>
      </p:sp>
    </p:spTree>
    <p:extLst>
      <p:ext uri="{BB962C8B-B14F-4D97-AF65-F5344CB8AC3E}">
        <p14:creationId xmlns:p14="http://schemas.microsoft.com/office/powerpoint/2010/main" val="3674203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C3DEB0-3257-4EE3-9008-836B669EBD70}" type="slidenum">
              <a:rPr lang="de-DE" smtClean="0"/>
              <a:pPr/>
              <a:t>7</a:t>
            </a:fld>
            <a:endParaRPr lang="de-DE"/>
          </a:p>
        </p:txBody>
      </p:sp>
    </p:spTree>
    <p:extLst>
      <p:ext uri="{BB962C8B-B14F-4D97-AF65-F5344CB8AC3E}">
        <p14:creationId xmlns:p14="http://schemas.microsoft.com/office/powerpoint/2010/main" val="3106378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C3DEB0-3257-4EE3-9008-836B669EBD70}" type="slidenum">
              <a:rPr lang="de-DE" smtClean="0"/>
              <a:pPr/>
              <a:t>12</a:t>
            </a:fld>
            <a:endParaRPr lang="de-DE"/>
          </a:p>
        </p:txBody>
      </p:sp>
    </p:spTree>
    <p:extLst>
      <p:ext uri="{BB962C8B-B14F-4D97-AF65-F5344CB8AC3E}">
        <p14:creationId xmlns:p14="http://schemas.microsoft.com/office/powerpoint/2010/main" val="2336061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C3DEB0-3257-4EE3-9008-836B669EBD70}" type="slidenum">
              <a:rPr lang="de-DE" smtClean="0"/>
              <a:pPr/>
              <a:t>15</a:t>
            </a:fld>
            <a:endParaRPr lang="de-DE"/>
          </a:p>
        </p:txBody>
      </p:sp>
    </p:spTree>
    <p:extLst>
      <p:ext uri="{BB962C8B-B14F-4D97-AF65-F5344CB8AC3E}">
        <p14:creationId xmlns:p14="http://schemas.microsoft.com/office/powerpoint/2010/main" val="20506003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p:spPr>
        <p:txBody>
          <a:bodyPr/>
          <a:lstStyle/>
          <a:p>
            <a:r>
              <a:rPr lang="de-DE"/>
              <a:t>Titelmasterformat durch Klicken bearbeiten</a:t>
            </a:r>
          </a:p>
        </p:txBody>
      </p:sp>
      <p:sp>
        <p:nvSpPr>
          <p:cNvPr id="3" name="Untertitel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de-DE"/>
              <a:t>Formatvorlage des Untertitelmasters durch Klicken bearbeiten</a:t>
            </a:r>
          </a:p>
        </p:txBody>
      </p:sp>
      <p:sp>
        <p:nvSpPr>
          <p:cNvPr id="4" name="Datumsplatzhalter 3"/>
          <p:cNvSpPr>
            <a:spLocks noGrp="1"/>
          </p:cNvSpPr>
          <p:nvPr>
            <p:ph type="dt" sz="half" idx="10"/>
          </p:nvPr>
        </p:nvSpPr>
        <p:spPr/>
        <p:txBody>
          <a:bodyPr/>
          <a:lstStyle>
            <a:lvl1pPr>
              <a:defRPr/>
            </a:lvl1pPr>
          </a:lstStyle>
          <a:p>
            <a:endParaRPr lang="de-DE"/>
          </a:p>
        </p:txBody>
      </p:sp>
      <p:sp>
        <p:nvSpPr>
          <p:cNvPr id="5" name="Fußzeilenplatzhalter 4"/>
          <p:cNvSpPr>
            <a:spLocks noGrp="1"/>
          </p:cNvSpPr>
          <p:nvPr>
            <p:ph type="ftr" sz="quarter" idx="11"/>
          </p:nvPr>
        </p:nvSpPr>
        <p:spPr/>
        <p:txBody>
          <a:bodyPr/>
          <a:lstStyle>
            <a:lvl1pPr>
              <a:defRPr/>
            </a:lvl1pPr>
          </a:lstStyle>
          <a:p>
            <a:endParaRPr lang="de-DE"/>
          </a:p>
        </p:txBody>
      </p:sp>
      <p:sp>
        <p:nvSpPr>
          <p:cNvPr id="6" name="Foliennummernplatzhalter 5"/>
          <p:cNvSpPr>
            <a:spLocks noGrp="1"/>
          </p:cNvSpPr>
          <p:nvPr>
            <p:ph type="sldNum" sz="quarter" idx="12"/>
          </p:nvPr>
        </p:nvSpPr>
        <p:spPr/>
        <p:txBody>
          <a:bodyPr/>
          <a:lstStyle>
            <a:lvl1pPr>
              <a:defRPr/>
            </a:lvl1pPr>
          </a:lstStyle>
          <a:p>
            <a:fld id="{B748F0E6-C686-49BC-A248-4F09489442A9}" type="slidenum">
              <a:rPr lang="de-DE"/>
              <a:pPr/>
              <a:t>‹#›</a:t>
            </a:fld>
            <a:endParaRPr lang="de-DE"/>
          </a:p>
        </p:txBody>
      </p:sp>
    </p:spTree>
  </p:cSld>
  <p:clrMapOvr>
    <a:masterClrMapping/>
  </p:clrMapOvr>
  <p:transition>
    <p:pull dir="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a:xfrm>
            <a:off x="457200" y="1600200"/>
            <a:ext cx="8229600" cy="4525963"/>
          </a:xfrm>
          <a:prstGeom prst="rect">
            <a:avLst/>
          </a:prstGeom>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lvl1pPr>
              <a:defRPr/>
            </a:lvl1pPr>
          </a:lstStyle>
          <a:p>
            <a:endParaRPr lang="de-DE"/>
          </a:p>
        </p:txBody>
      </p:sp>
      <p:sp>
        <p:nvSpPr>
          <p:cNvPr id="5" name="Fußzeilenplatzhalter 4"/>
          <p:cNvSpPr>
            <a:spLocks noGrp="1"/>
          </p:cNvSpPr>
          <p:nvPr>
            <p:ph type="ftr" sz="quarter" idx="11"/>
          </p:nvPr>
        </p:nvSpPr>
        <p:spPr/>
        <p:txBody>
          <a:bodyPr/>
          <a:lstStyle>
            <a:lvl1pPr>
              <a:defRPr/>
            </a:lvl1pPr>
          </a:lstStyle>
          <a:p>
            <a:endParaRPr lang="de-DE"/>
          </a:p>
        </p:txBody>
      </p:sp>
      <p:sp>
        <p:nvSpPr>
          <p:cNvPr id="6" name="Foliennummernplatzhalter 5"/>
          <p:cNvSpPr>
            <a:spLocks noGrp="1"/>
          </p:cNvSpPr>
          <p:nvPr>
            <p:ph type="sldNum" sz="quarter" idx="12"/>
          </p:nvPr>
        </p:nvSpPr>
        <p:spPr/>
        <p:txBody>
          <a:bodyPr/>
          <a:lstStyle>
            <a:lvl1pPr>
              <a:defRPr/>
            </a:lvl1pPr>
          </a:lstStyle>
          <a:p>
            <a:fld id="{D0D7FDCC-8743-47CC-AAB8-D06EE27CA8E8}" type="slidenum">
              <a:rPr lang="de-DE"/>
              <a:pPr/>
              <a:t>‹#›</a:t>
            </a:fld>
            <a:endParaRPr lang="de-DE"/>
          </a:p>
        </p:txBody>
      </p:sp>
    </p:spTree>
  </p:cSld>
  <p:clrMapOvr>
    <a:masterClrMapping/>
  </p:clrMapOvr>
  <p:transition>
    <p:pull dir="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858000" y="0"/>
            <a:ext cx="2286000" cy="6126163"/>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0" y="0"/>
            <a:ext cx="6705600" cy="6126163"/>
          </a:xfrm>
          <a:prstGeom prst="rect">
            <a:avLst/>
          </a:prstGeom>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lvl1pPr>
              <a:defRPr/>
            </a:lvl1pPr>
          </a:lstStyle>
          <a:p>
            <a:endParaRPr lang="de-DE"/>
          </a:p>
        </p:txBody>
      </p:sp>
      <p:sp>
        <p:nvSpPr>
          <p:cNvPr id="5" name="Fußzeilenplatzhalter 4"/>
          <p:cNvSpPr>
            <a:spLocks noGrp="1"/>
          </p:cNvSpPr>
          <p:nvPr>
            <p:ph type="ftr" sz="quarter" idx="11"/>
          </p:nvPr>
        </p:nvSpPr>
        <p:spPr/>
        <p:txBody>
          <a:bodyPr/>
          <a:lstStyle>
            <a:lvl1pPr>
              <a:defRPr/>
            </a:lvl1pPr>
          </a:lstStyle>
          <a:p>
            <a:endParaRPr lang="de-DE"/>
          </a:p>
        </p:txBody>
      </p:sp>
      <p:sp>
        <p:nvSpPr>
          <p:cNvPr id="6" name="Foliennummernplatzhalter 5"/>
          <p:cNvSpPr>
            <a:spLocks noGrp="1"/>
          </p:cNvSpPr>
          <p:nvPr>
            <p:ph type="sldNum" sz="quarter" idx="12"/>
          </p:nvPr>
        </p:nvSpPr>
        <p:spPr/>
        <p:txBody>
          <a:bodyPr/>
          <a:lstStyle>
            <a:lvl1pPr>
              <a:defRPr/>
            </a:lvl1pPr>
          </a:lstStyle>
          <a:p>
            <a:fld id="{AC00738D-4223-4D20-9A1D-F94CF569526E}" type="slidenum">
              <a:rPr lang="de-DE"/>
              <a:pPr/>
              <a:t>‹#›</a:t>
            </a:fld>
            <a:endParaRPr lang="de-DE"/>
          </a:p>
        </p:txBody>
      </p:sp>
    </p:spTree>
  </p:cSld>
  <p:clrMapOvr>
    <a:masterClrMapping/>
  </p:clrMapOvr>
  <p:transition>
    <p:pull dir="rd"/>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AndTwoObj" preserve="1">
  <p:cSld name="Titel, Text und 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0" y="0"/>
            <a:ext cx="9144000" cy="1143000"/>
          </a:xfrm>
        </p:spPr>
        <p:txBody>
          <a:bodyPr/>
          <a:lstStyle/>
          <a:p>
            <a:r>
              <a:rPr lang="de-DE"/>
              <a:t>Titelmasterformat durch Klicken bearbeiten</a:t>
            </a:r>
          </a:p>
        </p:txBody>
      </p:sp>
      <p:sp>
        <p:nvSpPr>
          <p:cNvPr id="3" name="Textplatzhalter 2"/>
          <p:cNvSpPr>
            <a:spLocks noGrp="1"/>
          </p:cNvSpPr>
          <p:nvPr>
            <p:ph type="body" sz="half" idx="1"/>
          </p:nvPr>
        </p:nvSpPr>
        <p:spPr>
          <a:xfrm>
            <a:off x="457200" y="1600200"/>
            <a:ext cx="4038600" cy="4525963"/>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quarter" idx="2"/>
          </p:nvPr>
        </p:nvSpPr>
        <p:spPr>
          <a:xfrm>
            <a:off x="4648200" y="1600200"/>
            <a:ext cx="4038600" cy="2185988"/>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Inhaltsplatzhalter 4"/>
          <p:cNvSpPr>
            <a:spLocks noGrp="1"/>
          </p:cNvSpPr>
          <p:nvPr>
            <p:ph sz="quarter" idx="3"/>
          </p:nvPr>
        </p:nvSpPr>
        <p:spPr>
          <a:xfrm>
            <a:off x="4648200" y="3938588"/>
            <a:ext cx="4038600" cy="2187575"/>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6" name="Datumsplatzhalter 5"/>
          <p:cNvSpPr>
            <a:spLocks noGrp="1"/>
          </p:cNvSpPr>
          <p:nvPr>
            <p:ph type="dt" sz="half" idx="10"/>
          </p:nvPr>
        </p:nvSpPr>
        <p:spPr>
          <a:xfrm>
            <a:off x="457200" y="6245225"/>
            <a:ext cx="2133600" cy="476250"/>
          </a:xfrm>
        </p:spPr>
        <p:txBody>
          <a:bodyPr/>
          <a:lstStyle>
            <a:lvl1pPr>
              <a:defRPr/>
            </a:lvl1pPr>
          </a:lstStyle>
          <a:p>
            <a:endParaRPr lang="de-DE"/>
          </a:p>
        </p:txBody>
      </p:sp>
      <p:sp>
        <p:nvSpPr>
          <p:cNvPr id="7" name="Fußzeilenplatzhalter 6"/>
          <p:cNvSpPr>
            <a:spLocks noGrp="1"/>
          </p:cNvSpPr>
          <p:nvPr>
            <p:ph type="ftr" sz="quarter" idx="11"/>
          </p:nvPr>
        </p:nvSpPr>
        <p:spPr>
          <a:xfrm>
            <a:off x="3124200" y="6245225"/>
            <a:ext cx="2895600" cy="476250"/>
          </a:xfrm>
        </p:spPr>
        <p:txBody>
          <a:bodyPr/>
          <a:lstStyle>
            <a:lvl1pPr>
              <a:defRPr/>
            </a:lvl1pPr>
          </a:lstStyle>
          <a:p>
            <a:endParaRPr lang="de-DE"/>
          </a:p>
        </p:txBody>
      </p:sp>
      <p:sp>
        <p:nvSpPr>
          <p:cNvPr id="8" name="Foliennummernplatzhalter 7"/>
          <p:cNvSpPr>
            <a:spLocks noGrp="1"/>
          </p:cNvSpPr>
          <p:nvPr>
            <p:ph type="sldNum" sz="quarter" idx="12"/>
          </p:nvPr>
        </p:nvSpPr>
        <p:spPr>
          <a:xfrm>
            <a:off x="6553200" y="6245225"/>
            <a:ext cx="2133600" cy="476250"/>
          </a:xfrm>
        </p:spPr>
        <p:txBody>
          <a:bodyPr/>
          <a:lstStyle>
            <a:lvl1pPr>
              <a:defRPr/>
            </a:lvl1pPr>
          </a:lstStyle>
          <a:p>
            <a:fld id="{6312E163-8677-49BD-9880-12DAB0EAC9FC}" type="slidenum">
              <a:rPr lang="de-DE"/>
              <a:pPr/>
              <a:t>‹#›</a:t>
            </a:fld>
            <a:endParaRPr lang="de-DE"/>
          </a:p>
        </p:txBody>
      </p:sp>
    </p:spTree>
  </p:cSld>
  <p:clrMapOvr>
    <a:masterClrMapping/>
  </p:clrMapOvr>
  <p:transition>
    <p:pull dir="rd"/>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AndTwoObj" preserve="1">
  <p:cSld name="Titel, Inhalt und 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0" y="0"/>
            <a:ext cx="9144000" cy="1143000"/>
          </a:xfrm>
        </p:spPr>
        <p:txBody>
          <a:bodyPr/>
          <a:lstStyle/>
          <a:p>
            <a:r>
              <a:rPr lang="de-DE"/>
              <a:t>Titelmasterformat durch Klicken bearbeiten</a:t>
            </a:r>
          </a:p>
        </p:txBody>
      </p:sp>
      <p:sp>
        <p:nvSpPr>
          <p:cNvPr id="3" name="Inhaltsplatzhalter 2"/>
          <p:cNvSpPr>
            <a:spLocks noGrp="1"/>
          </p:cNvSpPr>
          <p:nvPr>
            <p:ph sz="half" idx="1"/>
          </p:nvPr>
        </p:nvSpPr>
        <p:spPr>
          <a:xfrm>
            <a:off x="457200" y="1600200"/>
            <a:ext cx="4038600" cy="4525963"/>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quarter" idx="2"/>
          </p:nvPr>
        </p:nvSpPr>
        <p:spPr>
          <a:xfrm>
            <a:off x="4648200" y="1600200"/>
            <a:ext cx="4038600" cy="2185988"/>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Inhaltsplatzhalter 4"/>
          <p:cNvSpPr>
            <a:spLocks noGrp="1"/>
          </p:cNvSpPr>
          <p:nvPr>
            <p:ph sz="quarter" idx="3"/>
          </p:nvPr>
        </p:nvSpPr>
        <p:spPr>
          <a:xfrm>
            <a:off x="4648200" y="3938588"/>
            <a:ext cx="4038600" cy="2187575"/>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6" name="Datumsplatzhalter 5"/>
          <p:cNvSpPr>
            <a:spLocks noGrp="1"/>
          </p:cNvSpPr>
          <p:nvPr>
            <p:ph type="dt" sz="half" idx="10"/>
          </p:nvPr>
        </p:nvSpPr>
        <p:spPr>
          <a:xfrm>
            <a:off x="457200" y="6245225"/>
            <a:ext cx="2133600" cy="476250"/>
          </a:xfrm>
        </p:spPr>
        <p:txBody>
          <a:bodyPr/>
          <a:lstStyle>
            <a:lvl1pPr>
              <a:defRPr/>
            </a:lvl1pPr>
          </a:lstStyle>
          <a:p>
            <a:endParaRPr lang="de-DE"/>
          </a:p>
        </p:txBody>
      </p:sp>
      <p:sp>
        <p:nvSpPr>
          <p:cNvPr id="7" name="Fußzeilenplatzhalter 6"/>
          <p:cNvSpPr>
            <a:spLocks noGrp="1"/>
          </p:cNvSpPr>
          <p:nvPr>
            <p:ph type="ftr" sz="quarter" idx="11"/>
          </p:nvPr>
        </p:nvSpPr>
        <p:spPr>
          <a:xfrm>
            <a:off x="3124200" y="6245225"/>
            <a:ext cx="2895600" cy="476250"/>
          </a:xfrm>
        </p:spPr>
        <p:txBody>
          <a:bodyPr/>
          <a:lstStyle>
            <a:lvl1pPr>
              <a:defRPr/>
            </a:lvl1pPr>
          </a:lstStyle>
          <a:p>
            <a:endParaRPr lang="de-DE"/>
          </a:p>
        </p:txBody>
      </p:sp>
      <p:sp>
        <p:nvSpPr>
          <p:cNvPr id="8" name="Foliennummernplatzhalter 7"/>
          <p:cNvSpPr>
            <a:spLocks noGrp="1"/>
          </p:cNvSpPr>
          <p:nvPr>
            <p:ph type="sldNum" sz="quarter" idx="12"/>
          </p:nvPr>
        </p:nvSpPr>
        <p:spPr>
          <a:xfrm>
            <a:off x="6553200" y="6245225"/>
            <a:ext cx="2133600" cy="476250"/>
          </a:xfrm>
        </p:spPr>
        <p:txBody>
          <a:bodyPr/>
          <a:lstStyle>
            <a:lvl1pPr>
              <a:defRPr/>
            </a:lvl1pPr>
          </a:lstStyle>
          <a:p>
            <a:fld id="{E6A9ABF7-F209-4E61-8813-46C7633A3932}" type="slidenum">
              <a:rPr lang="de-DE"/>
              <a:pPr/>
              <a:t>‹#›</a:t>
            </a:fld>
            <a:endParaRPr lang="de-DE"/>
          </a:p>
        </p:txBody>
      </p:sp>
    </p:spTree>
  </p:cSld>
  <p:clrMapOvr>
    <a:masterClrMapping/>
  </p:clrMapOvr>
  <p:transition>
    <p:pull dir="rd"/>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fourObj" preserve="1">
  <p:cSld name="Titel und vier Inhalte">
    <p:spTree>
      <p:nvGrpSpPr>
        <p:cNvPr id="1" name=""/>
        <p:cNvGrpSpPr/>
        <p:nvPr/>
      </p:nvGrpSpPr>
      <p:grpSpPr>
        <a:xfrm>
          <a:off x="0" y="0"/>
          <a:ext cx="0" cy="0"/>
          <a:chOff x="0" y="0"/>
          <a:chExt cx="0" cy="0"/>
        </a:xfrm>
      </p:grpSpPr>
      <p:sp>
        <p:nvSpPr>
          <p:cNvPr id="2" name="Titel 1"/>
          <p:cNvSpPr>
            <a:spLocks noGrp="1"/>
          </p:cNvSpPr>
          <p:nvPr>
            <p:ph type="title" sz="quarter"/>
          </p:nvPr>
        </p:nvSpPr>
        <p:spPr>
          <a:xfrm>
            <a:off x="0" y="0"/>
            <a:ext cx="9144000" cy="1143000"/>
          </a:xfrm>
        </p:spPr>
        <p:txBody>
          <a:bodyPr/>
          <a:lstStyle/>
          <a:p>
            <a:r>
              <a:rPr lang="de-DE"/>
              <a:t>Titelmasterformat durch Klicken bearbeiten</a:t>
            </a:r>
          </a:p>
        </p:txBody>
      </p:sp>
      <p:sp>
        <p:nvSpPr>
          <p:cNvPr id="3" name="Inhaltsplatzhalter 2"/>
          <p:cNvSpPr>
            <a:spLocks noGrp="1"/>
          </p:cNvSpPr>
          <p:nvPr>
            <p:ph sz="quarter" idx="1"/>
          </p:nvPr>
        </p:nvSpPr>
        <p:spPr>
          <a:xfrm>
            <a:off x="457200" y="1600200"/>
            <a:ext cx="4038600" cy="2185988"/>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quarter" idx="2"/>
          </p:nvPr>
        </p:nvSpPr>
        <p:spPr>
          <a:xfrm>
            <a:off x="4648200" y="1600200"/>
            <a:ext cx="4038600" cy="2185988"/>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Inhaltsplatzhalter 4"/>
          <p:cNvSpPr>
            <a:spLocks noGrp="1"/>
          </p:cNvSpPr>
          <p:nvPr>
            <p:ph sz="quarter" idx="3"/>
          </p:nvPr>
        </p:nvSpPr>
        <p:spPr>
          <a:xfrm>
            <a:off x="457200" y="3938588"/>
            <a:ext cx="4038600" cy="2187575"/>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6" name="Inhaltsplatzhalter 5"/>
          <p:cNvSpPr>
            <a:spLocks noGrp="1"/>
          </p:cNvSpPr>
          <p:nvPr>
            <p:ph sz="quarter" idx="4"/>
          </p:nvPr>
        </p:nvSpPr>
        <p:spPr>
          <a:xfrm>
            <a:off x="4648200" y="3938588"/>
            <a:ext cx="4038600" cy="2187575"/>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a:xfrm>
            <a:off x="457200" y="6245225"/>
            <a:ext cx="2133600" cy="476250"/>
          </a:xfrm>
        </p:spPr>
        <p:txBody>
          <a:bodyPr/>
          <a:lstStyle>
            <a:lvl1pPr>
              <a:defRPr/>
            </a:lvl1pPr>
          </a:lstStyle>
          <a:p>
            <a:endParaRPr lang="de-DE"/>
          </a:p>
        </p:txBody>
      </p:sp>
      <p:sp>
        <p:nvSpPr>
          <p:cNvPr id="8" name="Fußzeilenplatzhalter 7"/>
          <p:cNvSpPr>
            <a:spLocks noGrp="1"/>
          </p:cNvSpPr>
          <p:nvPr>
            <p:ph type="ftr" sz="quarter" idx="11"/>
          </p:nvPr>
        </p:nvSpPr>
        <p:spPr>
          <a:xfrm>
            <a:off x="3124200" y="6245225"/>
            <a:ext cx="2895600" cy="476250"/>
          </a:xfrm>
        </p:spPr>
        <p:txBody>
          <a:bodyPr/>
          <a:lstStyle>
            <a:lvl1pPr>
              <a:defRPr/>
            </a:lvl1pPr>
          </a:lstStyle>
          <a:p>
            <a:endParaRPr lang="de-DE"/>
          </a:p>
        </p:txBody>
      </p:sp>
      <p:sp>
        <p:nvSpPr>
          <p:cNvPr id="9" name="Foliennummernplatzhalter 8"/>
          <p:cNvSpPr>
            <a:spLocks noGrp="1"/>
          </p:cNvSpPr>
          <p:nvPr>
            <p:ph type="sldNum" sz="quarter" idx="12"/>
          </p:nvPr>
        </p:nvSpPr>
        <p:spPr>
          <a:xfrm>
            <a:off x="6553200" y="6245225"/>
            <a:ext cx="2133600" cy="476250"/>
          </a:xfrm>
        </p:spPr>
        <p:txBody>
          <a:bodyPr/>
          <a:lstStyle>
            <a:lvl1pPr>
              <a:defRPr/>
            </a:lvl1pPr>
          </a:lstStyle>
          <a:p>
            <a:fld id="{E8681445-246C-4743-A116-838B1FF4C4B6}" type="slidenum">
              <a:rPr lang="de-DE"/>
              <a:pPr/>
              <a:t>‹#›</a:t>
            </a:fld>
            <a:endParaRPr lang="de-DE"/>
          </a:p>
        </p:txBody>
      </p:sp>
    </p:spTree>
  </p:cSld>
  <p:clrMapOvr>
    <a:masterClrMapping/>
  </p:clrMapOvr>
  <p:transition>
    <p:pull dir="rd"/>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AndObj" preserve="1">
  <p:cSld name="Titel, Text und Inhalt">
    <p:spTree>
      <p:nvGrpSpPr>
        <p:cNvPr id="1" name=""/>
        <p:cNvGrpSpPr/>
        <p:nvPr/>
      </p:nvGrpSpPr>
      <p:grpSpPr>
        <a:xfrm>
          <a:off x="0" y="0"/>
          <a:ext cx="0" cy="0"/>
          <a:chOff x="0" y="0"/>
          <a:chExt cx="0" cy="0"/>
        </a:xfrm>
      </p:grpSpPr>
      <p:sp>
        <p:nvSpPr>
          <p:cNvPr id="2" name="Titel 1"/>
          <p:cNvSpPr>
            <a:spLocks noGrp="1"/>
          </p:cNvSpPr>
          <p:nvPr>
            <p:ph type="title"/>
          </p:nvPr>
        </p:nvSpPr>
        <p:spPr>
          <a:xfrm>
            <a:off x="0" y="0"/>
            <a:ext cx="9144000" cy="1143000"/>
          </a:xfrm>
        </p:spPr>
        <p:txBody>
          <a:bodyPr/>
          <a:lstStyle/>
          <a:p>
            <a:r>
              <a:rPr lang="de-DE"/>
              <a:t>Titelmasterformat durch Klicken bearbeiten</a:t>
            </a:r>
          </a:p>
        </p:txBody>
      </p:sp>
      <p:sp>
        <p:nvSpPr>
          <p:cNvPr id="3" name="Textplatzhalter 2"/>
          <p:cNvSpPr>
            <a:spLocks noGrp="1"/>
          </p:cNvSpPr>
          <p:nvPr>
            <p:ph type="body" sz="half" idx="1"/>
          </p:nvPr>
        </p:nvSpPr>
        <p:spPr>
          <a:xfrm>
            <a:off x="457200" y="1600200"/>
            <a:ext cx="4038600" cy="4525963"/>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4648200" y="1600200"/>
            <a:ext cx="4038600" cy="4525963"/>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a:xfrm>
            <a:off x="457200" y="6245225"/>
            <a:ext cx="2133600" cy="476250"/>
          </a:xfrm>
        </p:spPr>
        <p:txBody>
          <a:bodyPr/>
          <a:lstStyle>
            <a:lvl1pPr>
              <a:defRPr/>
            </a:lvl1pPr>
          </a:lstStyle>
          <a:p>
            <a:endParaRPr lang="de-DE"/>
          </a:p>
        </p:txBody>
      </p:sp>
      <p:sp>
        <p:nvSpPr>
          <p:cNvPr id="6" name="Fußzeilenplatzhalter 5"/>
          <p:cNvSpPr>
            <a:spLocks noGrp="1"/>
          </p:cNvSpPr>
          <p:nvPr>
            <p:ph type="ftr" sz="quarter" idx="11"/>
          </p:nvPr>
        </p:nvSpPr>
        <p:spPr>
          <a:xfrm>
            <a:off x="3124200" y="6245225"/>
            <a:ext cx="2895600" cy="476250"/>
          </a:xfrm>
        </p:spPr>
        <p:txBody>
          <a:bodyPr/>
          <a:lstStyle>
            <a:lvl1pPr>
              <a:defRPr/>
            </a:lvl1pPr>
          </a:lstStyle>
          <a:p>
            <a:endParaRPr lang="de-DE"/>
          </a:p>
        </p:txBody>
      </p:sp>
      <p:sp>
        <p:nvSpPr>
          <p:cNvPr id="7" name="Foliennummernplatzhalter 6"/>
          <p:cNvSpPr>
            <a:spLocks noGrp="1"/>
          </p:cNvSpPr>
          <p:nvPr>
            <p:ph type="sldNum" sz="quarter" idx="12"/>
          </p:nvPr>
        </p:nvSpPr>
        <p:spPr>
          <a:xfrm>
            <a:off x="6553200" y="6245225"/>
            <a:ext cx="2133600" cy="476250"/>
          </a:xfrm>
        </p:spPr>
        <p:txBody>
          <a:bodyPr/>
          <a:lstStyle>
            <a:lvl1pPr>
              <a:defRPr/>
            </a:lvl1pPr>
          </a:lstStyle>
          <a:p>
            <a:fld id="{B84140EE-71BD-476C-9A63-F31CAEFFE79B}" type="slidenum">
              <a:rPr lang="de-DE"/>
              <a:pPr/>
              <a:t>‹#›</a:t>
            </a:fld>
            <a:endParaRPr lang="de-DE"/>
          </a:p>
        </p:txBody>
      </p:sp>
    </p:spTree>
  </p:cSld>
  <p:clrMapOvr>
    <a:masterClrMapping/>
  </p:clrMapOvr>
  <p:transition>
    <p:pull dir="rd"/>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bl" preserve="1">
  <p:cSld name="Titel und Tabelle">
    <p:spTree>
      <p:nvGrpSpPr>
        <p:cNvPr id="1" name=""/>
        <p:cNvGrpSpPr/>
        <p:nvPr/>
      </p:nvGrpSpPr>
      <p:grpSpPr>
        <a:xfrm>
          <a:off x="0" y="0"/>
          <a:ext cx="0" cy="0"/>
          <a:chOff x="0" y="0"/>
          <a:chExt cx="0" cy="0"/>
        </a:xfrm>
      </p:grpSpPr>
      <p:sp>
        <p:nvSpPr>
          <p:cNvPr id="2" name="Titel 1"/>
          <p:cNvSpPr>
            <a:spLocks noGrp="1"/>
          </p:cNvSpPr>
          <p:nvPr>
            <p:ph type="title"/>
          </p:nvPr>
        </p:nvSpPr>
        <p:spPr>
          <a:xfrm>
            <a:off x="0" y="0"/>
            <a:ext cx="9144000" cy="1143000"/>
          </a:xfrm>
        </p:spPr>
        <p:txBody>
          <a:bodyPr/>
          <a:lstStyle/>
          <a:p>
            <a:r>
              <a:rPr lang="de-DE"/>
              <a:t>Titelmasterformat durch Klicken bearbeiten</a:t>
            </a:r>
          </a:p>
        </p:txBody>
      </p:sp>
      <p:sp>
        <p:nvSpPr>
          <p:cNvPr id="3" name="Tabellenplatzhalter 2"/>
          <p:cNvSpPr>
            <a:spLocks noGrp="1"/>
          </p:cNvSpPr>
          <p:nvPr>
            <p:ph type="tbl" idx="1"/>
          </p:nvPr>
        </p:nvSpPr>
        <p:spPr>
          <a:xfrm>
            <a:off x="457200" y="1600200"/>
            <a:ext cx="8229600" cy="4525963"/>
          </a:xfrm>
          <a:prstGeom prst="rect">
            <a:avLst/>
          </a:prstGeom>
        </p:spPr>
        <p:txBody>
          <a:bodyPr/>
          <a:lstStyle/>
          <a:p>
            <a:endParaRPr lang="de-DE"/>
          </a:p>
        </p:txBody>
      </p:sp>
      <p:sp>
        <p:nvSpPr>
          <p:cNvPr id="4" name="Datumsplatzhalter 3"/>
          <p:cNvSpPr>
            <a:spLocks noGrp="1"/>
          </p:cNvSpPr>
          <p:nvPr>
            <p:ph type="dt" sz="half" idx="10"/>
          </p:nvPr>
        </p:nvSpPr>
        <p:spPr>
          <a:xfrm>
            <a:off x="457200" y="6245225"/>
            <a:ext cx="2133600" cy="476250"/>
          </a:xfrm>
        </p:spPr>
        <p:txBody>
          <a:bodyPr/>
          <a:lstStyle>
            <a:lvl1pPr>
              <a:defRPr/>
            </a:lvl1pPr>
          </a:lstStyle>
          <a:p>
            <a:endParaRPr lang="de-DE"/>
          </a:p>
        </p:txBody>
      </p:sp>
      <p:sp>
        <p:nvSpPr>
          <p:cNvPr id="5" name="Fußzeilenplatzhalter 4"/>
          <p:cNvSpPr>
            <a:spLocks noGrp="1"/>
          </p:cNvSpPr>
          <p:nvPr>
            <p:ph type="ftr" sz="quarter" idx="11"/>
          </p:nvPr>
        </p:nvSpPr>
        <p:spPr>
          <a:xfrm>
            <a:off x="3124200" y="6245225"/>
            <a:ext cx="2895600" cy="476250"/>
          </a:xfrm>
        </p:spPr>
        <p:txBody>
          <a:bodyPr/>
          <a:lstStyle>
            <a:lvl1pPr>
              <a:defRPr/>
            </a:lvl1pPr>
          </a:lstStyle>
          <a:p>
            <a:endParaRPr lang="de-DE"/>
          </a:p>
        </p:txBody>
      </p:sp>
      <p:sp>
        <p:nvSpPr>
          <p:cNvPr id="6" name="Foliennummernplatzhalter 5"/>
          <p:cNvSpPr>
            <a:spLocks noGrp="1"/>
          </p:cNvSpPr>
          <p:nvPr>
            <p:ph type="sldNum" sz="quarter" idx="12"/>
          </p:nvPr>
        </p:nvSpPr>
        <p:spPr>
          <a:xfrm>
            <a:off x="6553200" y="6245225"/>
            <a:ext cx="2133600" cy="476250"/>
          </a:xfrm>
        </p:spPr>
        <p:txBody>
          <a:bodyPr/>
          <a:lstStyle>
            <a:lvl1pPr>
              <a:defRPr/>
            </a:lvl1pPr>
          </a:lstStyle>
          <a:p>
            <a:fld id="{7E3F5B43-2E78-404E-A904-AD39B444E4FE}" type="slidenum">
              <a:rPr lang="de-DE"/>
              <a:pPr/>
              <a:t>‹#›</a:t>
            </a:fld>
            <a:endParaRPr lang="de-DE"/>
          </a:p>
        </p:txBody>
      </p:sp>
    </p:spTree>
  </p:cSld>
  <p:clrMapOvr>
    <a:masterClrMapping/>
  </p:clrMapOvr>
  <p:transition>
    <p:pull dir="rd"/>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p:spPr>
        <p:txBody>
          <a:bodyPr/>
          <a:lstStyle/>
          <a:p>
            <a:r>
              <a:rPr lang="de-DE"/>
              <a:t>Titelmasterformat durch Klicken bearbeiten</a:t>
            </a:r>
          </a:p>
        </p:txBody>
      </p:sp>
      <p:sp>
        <p:nvSpPr>
          <p:cNvPr id="3" name="Untertitel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Formatvorlage des Untertitelmasters durch Klicken bearbeiten</a:t>
            </a:r>
          </a:p>
        </p:txBody>
      </p:sp>
      <p:sp>
        <p:nvSpPr>
          <p:cNvPr id="4" name="Datumsplatzhalter 3"/>
          <p:cNvSpPr>
            <a:spLocks noGrp="1"/>
          </p:cNvSpPr>
          <p:nvPr>
            <p:ph type="dt" sz="half" idx="10"/>
          </p:nvPr>
        </p:nvSpPr>
        <p:spPr/>
        <p:txBody>
          <a:bodyPr/>
          <a:lstStyle/>
          <a:p>
            <a:fld id="{BB4148D8-0D38-449B-B89E-46966B66E9E8}" type="datetimeFigureOut">
              <a:rPr lang="de-DE" smtClean="0"/>
              <a:pPr/>
              <a:t>14.08.2021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02C3C40C-4763-4CA8-B4C8-4BEBC6DB1477}" type="slidenum">
              <a:rPr lang="de-DE" smtClean="0"/>
              <a:pPr/>
              <a:t>‹#›</a:t>
            </a:fld>
            <a:endParaRPr lang="de-D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BB4148D8-0D38-449B-B89E-46966B66E9E8}" type="datetimeFigureOut">
              <a:rPr lang="de-DE" smtClean="0"/>
              <a:pPr/>
              <a:t>14.08.2021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02C3C40C-4763-4CA8-B4C8-4BEBC6DB1477}" type="slidenum">
              <a:rPr lang="de-DE" smtClean="0"/>
              <a:pPr/>
              <a:t>‹#›</a:t>
            </a:fld>
            <a:endParaRPr lang="de-D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de-DE"/>
              <a:t>Titelmasterformat durch Klicken bearbeiten</a:t>
            </a:r>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Textmasterformate durch Klicken bearbeiten</a:t>
            </a:r>
          </a:p>
        </p:txBody>
      </p:sp>
      <p:sp>
        <p:nvSpPr>
          <p:cNvPr id="4" name="Datumsplatzhalter 3"/>
          <p:cNvSpPr>
            <a:spLocks noGrp="1"/>
          </p:cNvSpPr>
          <p:nvPr>
            <p:ph type="dt" sz="half" idx="10"/>
          </p:nvPr>
        </p:nvSpPr>
        <p:spPr/>
        <p:txBody>
          <a:bodyPr/>
          <a:lstStyle/>
          <a:p>
            <a:fld id="{BB4148D8-0D38-449B-B89E-46966B66E9E8}" type="datetimeFigureOut">
              <a:rPr lang="de-DE" smtClean="0"/>
              <a:pPr/>
              <a:t>14.08.2021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02C3C40C-4763-4CA8-B4C8-4BEBC6DB1477}" type="slidenum">
              <a:rPr lang="de-DE" smtClean="0"/>
              <a:pPr/>
              <a:t>‹#›</a:t>
            </a:fld>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a:xfrm>
            <a:off x="457200" y="1600200"/>
            <a:ext cx="8229600" cy="4525963"/>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a:xfrm>
            <a:off x="615950" y="5649913"/>
            <a:ext cx="2133600" cy="476250"/>
          </a:xfrm>
        </p:spPr>
        <p:txBody>
          <a:bodyPr/>
          <a:lstStyle>
            <a:lvl1pPr>
              <a:defRPr/>
            </a:lvl1pPr>
          </a:lstStyle>
          <a:p>
            <a:endParaRPr lang="de-DE" dirty="0"/>
          </a:p>
        </p:txBody>
      </p:sp>
      <p:sp>
        <p:nvSpPr>
          <p:cNvPr id="5" name="Fußzeilenplatzhalter 4"/>
          <p:cNvSpPr>
            <a:spLocks noGrp="1"/>
          </p:cNvSpPr>
          <p:nvPr>
            <p:ph type="ftr" sz="quarter" idx="11"/>
          </p:nvPr>
        </p:nvSpPr>
        <p:spPr>
          <a:xfrm>
            <a:off x="3416300" y="5649913"/>
            <a:ext cx="2895600" cy="476250"/>
          </a:xfrm>
        </p:spPr>
        <p:txBody>
          <a:bodyPr/>
          <a:lstStyle>
            <a:lvl1pPr>
              <a:defRPr/>
            </a:lvl1pPr>
          </a:lstStyle>
          <a:p>
            <a:endParaRPr lang="de-DE" dirty="0"/>
          </a:p>
        </p:txBody>
      </p:sp>
      <p:sp>
        <p:nvSpPr>
          <p:cNvPr id="6" name="Foliennummernplatzhalter 5"/>
          <p:cNvSpPr>
            <a:spLocks noGrp="1"/>
          </p:cNvSpPr>
          <p:nvPr>
            <p:ph type="sldNum" sz="quarter" idx="12"/>
          </p:nvPr>
        </p:nvSpPr>
        <p:spPr/>
        <p:txBody>
          <a:bodyPr/>
          <a:lstStyle>
            <a:lvl1pPr>
              <a:defRPr/>
            </a:lvl1pPr>
          </a:lstStyle>
          <a:p>
            <a:fld id="{C2B669D7-C697-45C9-945A-ECA992BA9F80}" type="slidenum">
              <a:rPr lang="de-DE"/>
              <a:pPr/>
              <a:t>‹#›</a:t>
            </a:fld>
            <a:endParaRPr lang="de-DE"/>
          </a:p>
        </p:txBody>
      </p:sp>
    </p:spTree>
  </p:cSld>
  <p:clrMapOvr>
    <a:masterClrMapping/>
  </p:clrMapOvr>
  <p:transition>
    <p:pull dir="rd"/>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BB4148D8-0D38-449B-B89E-46966B66E9E8}" type="datetimeFigureOut">
              <a:rPr lang="de-DE" smtClean="0"/>
              <a:pPr/>
              <a:t>14.08.2021</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02C3C40C-4763-4CA8-B4C8-4BEBC6DB1477}" type="slidenum">
              <a:rPr lang="de-DE" smtClean="0"/>
              <a:pPr/>
              <a:t>‹#›</a:t>
            </a:fld>
            <a:endParaRPr lang="de-D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de-DE"/>
              <a:t>Titelmasterformat durch Klicken bearbeiten</a:t>
            </a:r>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BB4148D8-0D38-449B-B89E-46966B66E9E8}" type="datetimeFigureOut">
              <a:rPr lang="de-DE" smtClean="0"/>
              <a:pPr/>
              <a:t>14.08.2021</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02C3C40C-4763-4CA8-B4C8-4BEBC6DB1477}" type="slidenum">
              <a:rPr lang="de-DE" smtClean="0"/>
              <a:pPr/>
              <a:t>‹#›</a:t>
            </a:fld>
            <a:endParaRPr lang="de-D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Datumsplatzhalter 2"/>
          <p:cNvSpPr>
            <a:spLocks noGrp="1"/>
          </p:cNvSpPr>
          <p:nvPr>
            <p:ph type="dt" sz="half" idx="10"/>
          </p:nvPr>
        </p:nvSpPr>
        <p:spPr/>
        <p:txBody>
          <a:bodyPr/>
          <a:lstStyle/>
          <a:p>
            <a:fld id="{BB4148D8-0D38-449B-B89E-46966B66E9E8}" type="datetimeFigureOut">
              <a:rPr lang="de-DE" smtClean="0"/>
              <a:pPr/>
              <a:t>14.08.2021</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02C3C40C-4763-4CA8-B4C8-4BEBC6DB1477}" type="slidenum">
              <a:rPr lang="de-DE" smtClean="0"/>
              <a:pPr/>
              <a:t>‹#›</a:t>
            </a:fld>
            <a:endParaRPr lang="de-D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BB4148D8-0D38-449B-B89E-46966B66E9E8}" type="datetimeFigureOut">
              <a:rPr lang="de-DE" smtClean="0"/>
              <a:pPr/>
              <a:t>14.08.2021</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02C3C40C-4763-4CA8-B4C8-4BEBC6DB1477}" type="slidenum">
              <a:rPr lang="de-DE" smtClean="0"/>
              <a:pPr/>
              <a:t>‹#›</a:t>
            </a:fld>
            <a:endParaRPr lang="de-D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de-DE"/>
              <a:t>Titelmasterformat durch Klicken bearbeiten</a:t>
            </a:r>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p>
            <a:fld id="{BB4148D8-0D38-449B-B89E-46966B66E9E8}" type="datetimeFigureOut">
              <a:rPr lang="de-DE" smtClean="0"/>
              <a:pPr/>
              <a:t>14.08.2021</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02C3C40C-4763-4CA8-B4C8-4BEBC6DB1477}" type="slidenum">
              <a:rPr lang="de-DE" smtClean="0"/>
              <a:pPr/>
              <a:t>‹#›</a:t>
            </a:fld>
            <a:endParaRPr lang="de-D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de-DE"/>
              <a:t>Titelmasterformat durch Klicken bearbeiten</a:t>
            </a:r>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p>
            <a:fld id="{BB4148D8-0D38-449B-B89E-46966B66E9E8}" type="datetimeFigureOut">
              <a:rPr lang="de-DE" smtClean="0"/>
              <a:pPr/>
              <a:t>14.08.2021</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02C3C40C-4763-4CA8-B4C8-4BEBC6DB1477}" type="slidenum">
              <a:rPr lang="de-DE" smtClean="0"/>
              <a:pPr/>
              <a:t>‹#›</a:t>
            </a:fld>
            <a:endParaRPr lang="de-D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BB4148D8-0D38-449B-B89E-46966B66E9E8}" type="datetimeFigureOut">
              <a:rPr lang="de-DE" smtClean="0"/>
              <a:pPr/>
              <a:t>14.08.2021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02C3C40C-4763-4CA8-B4C8-4BEBC6DB1477}" type="slidenum">
              <a:rPr lang="de-DE" smtClean="0"/>
              <a:pPr/>
              <a:t>‹#›</a:t>
            </a:fld>
            <a:endParaRPr lang="de-D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29400" y="274638"/>
            <a:ext cx="2057400" cy="5851525"/>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457200" y="274638"/>
            <a:ext cx="6019800" cy="5851525"/>
          </a:xfrm>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BB4148D8-0D38-449B-B89E-46966B66E9E8}" type="datetimeFigureOut">
              <a:rPr lang="de-DE" smtClean="0"/>
              <a:pPr/>
              <a:t>14.08.2021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02C3C40C-4763-4CA8-B4C8-4BEBC6DB1477}" type="slidenum">
              <a:rPr lang="de-DE" smtClean="0"/>
              <a:pPr/>
              <a:t>‹#›</a:t>
            </a:fld>
            <a:endParaRPr lang="de-D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xAndObj">
  <p:cSld name="Titel, Text und Inhalt">
    <p:spTree>
      <p:nvGrpSpPr>
        <p:cNvPr id="1" name=""/>
        <p:cNvGrpSpPr/>
        <p:nvPr/>
      </p:nvGrpSpPr>
      <p:grpSpPr>
        <a:xfrm>
          <a:off x="0" y="0"/>
          <a:ext cx="0" cy="0"/>
          <a:chOff x="0" y="0"/>
          <a:chExt cx="0" cy="0"/>
        </a:xfrm>
      </p:grpSpPr>
      <p:sp>
        <p:nvSpPr>
          <p:cNvPr id="2" name="Titel 1"/>
          <p:cNvSpPr>
            <a:spLocks noGrp="1"/>
          </p:cNvSpPr>
          <p:nvPr>
            <p:ph type="title"/>
          </p:nvPr>
        </p:nvSpPr>
        <p:spPr>
          <a:xfrm>
            <a:off x="0" y="0"/>
            <a:ext cx="9144000" cy="1143000"/>
          </a:xfrm>
        </p:spPr>
        <p:txBody>
          <a:bodyPr/>
          <a:lstStyle/>
          <a:p>
            <a:r>
              <a:rPr lang="de-DE"/>
              <a:t>Titelmasterformat durch Klicken bearbeiten</a:t>
            </a:r>
          </a:p>
        </p:txBody>
      </p:sp>
      <p:sp>
        <p:nvSpPr>
          <p:cNvPr id="3" name="Textplatzhalter 2"/>
          <p:cNvSpPr>
            <a:spLocks noGrp="1"/>
          </p:cNvSpPr>
          <p:nvPr>
            <p:ph type="body" sz="half" idx="1"/>
          </p:nvPr>
        </p:nvSpPr>
        <p:spPr>
          <a:xfrm>
            <a:off x="457200" y="1600200"/>
            <a:ext cx="4038600" cy="4525963"/>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4648200" y="1600200"/>
            <a:ext cx="4038600" cy="4525963"/>
          </a:xfrm>
          <a:prstGeom prst="rect">
            <a:avLst/>
          </a:prstGeom>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a:xfrm>
            <a:off x="457200" y="6245225"/>
            <a:ext cx="2133600" cy="476250"/>
          </a:xfrm>
        </p:spPr>
        <p:txBody>
          <a:bodyPr/>
          <a:lstStyle>
            <a:lvl1pPr>
              <a:defRPr/>
            </a:lvl1pPr>
          </a:lstStyle>
          <a:p>
            <a:endParaRPr lang="de-DE"/>
          </a:p>
        </p:txBody>
      </p:sp>
      <p:sp>
        <p:nvSpPr>
          <p:cNvPr id="6" name="Fußzeilenplatzhalter 5"/>
          <p:cNvSpPr>
            <a:spLocks noGrp="1"/>
          </p:cNvSpPr>
          <p:nvPr>
            <p:ph type="ftr" sz="quarter" idx="11"/>
          </p:nvPr>
        </p:nvSpPr>
        <p:spPr>
          <a:xfrm>
            <a:off x="3124200" y="6245225"/>
            <a:ext cx="2895600" cy="476250"/>
          </a:xfrm>
        </p:spPr>
        <p:txBody>
          <a:bodyPr/>
          <a:lstStyle>
            <a:lvl1pPr>
              <a:defRPr/>
            </a:lvl1pPr>
          </a:lstStyle>
          <a:p>
            <a:endParaRPr lang="de-DE"/>
          </a:p>
        </p:txBody>
      </p:sp>
      <p:sp>
        <p:nvSpPr>
          <p:cNvPr id="7" name="Foliennummernplatzhalter 6"/>
          <p:cNvSpPr>
            <a:spLocks noGrp="1"/>
          </p:cNvSpPr>
          <p:nvPr>
            <p:ph type="sldNum" sz="quarter" idx="12"/>
          </p:nvPr>
        </p:nvSpPr>
        <p:spPr>
          <a:xfrm>
            <a:off x="6553200" y="6245225"/>
            <a:ext cx="2133600" cy="476250"/>
          </a:xfrm>
        </p:spPr>
        <p:txBody>
          <a:bodyPr/>
          <a:lstStyle>
            <a:lvl1pPr>
              <a:defRPr/>
            </a:lvl1pPr>
          </a:lstStyle>
          <a:p>
            <a:fld id="{B84140EE-71BD-476C-9A63-F31CAEFFE79B}" type="slidenum">
              <a:rPr lang="de-DE"/>
              <a:pPr/>
              <a:t>‹#›</a:t>
            </a:fld>
            <a:endParaRPr lang="de-DE"/>
          </a:p>
        </p:txBody>
      </p:sp>
    </p:spTree>
  </p:cSld>
  <p:clrMapOvr>
    <a:masterClrMapping/>
  </p:clrMapOvr>
  <p:transition>
    <p:pull dir="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de-DE"/>
              <a:t>Titelmasterformat durch Klicken bearbeiten</a:t>
            </a:r>
          </a:p>
        </p:txBody>
      </p:sp>
      <p:sp>
        <p:nvSpPr>
          <p:cNvPr id="3" name="Textplatzhalt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a:t>Textmasterformate durch Klicken bearbeiten</a:t>
            </a:r>
          </a:p>
        </p:txBody>
      </p:sp>
      <p:sp>
        <p:nvSpPr>
          <p:cNvPr id="4" name="Datumsplatzhalter 3"/>
          <p:cNvSpPr>
            <a:spLocks noGrp="1"/>
          </p:cNvSpPr>
          <p:nvPr>
            <p:ph type="dt" sz="half" idx="10"/>
          </p:nvPr>
        </p:nvSpPr>
        <p:spPr/>
        <p:txBody>
          <a:bodyPr/>
          <a:lstStyle>
            <a:lvl1pPr>
              <a:defRPr/>
            </a:lvl1pPr>
          </a:lstStyle>
          <a:p>
            <a:endParaRPr lang="de-DE"/>
          </a:p>
        </p:txBody>
      </p:sp>
      <p:sp>
        <p:nvSpPr>
          <p:cNvPr id="5" name="Fußzeilenplatzhalter 4"/>
          <p:cNvSpPr>
            <a:spLocks noGrp="1"/>
          </p:cNvSpPr>
          <p:nvPr>
            <p:ph type="ftr" sz="quarter" idx="11"/>
          </p:nvPr>
        </p:nvSpPr>
        <p:spPr/>
        <p:txBody>
          <a:bodyPr/>
          <a:lstStyle>
            <a:lvl1pPr>
              <a:defRPr/>
            </a:lvl1pPr>
          </a:lstStyle>
          <a:p>
            <a:endParaRPr lang="de-DE"/>
          </a:p>
        </p:txBody>
      </p:sp>
      <p:sp>
        <p:nvSpPr>
          <p:cNvPr id="6" name="Foliennummernplatzhalter 5"/>
          <p:cNvSpPr>
            <a:spLocks noGrp="1"/>
          </p:cNvSpPr>
          <p:nvPr>
            <p:ph type="sldNum" sz="quarter" idx="12"/>
          </p:nvPr>
        </p:nvSpPr>
        <p:spPr/>
        <p:txBody>
          <a:bodyPr/>
          <a:lstStyle>
            <a:lvl1pPr>
              <a:defRPr/>
            </a:lvl1pPr>
          </a:lstStyle>
          <a:p>
            <a:fld id="{E7B49F39-C8A5-4518-B0FA-35FF441CC931}" type="slidenum">
              <a:rPr lang="de-DE"/>
              <a:pPr/>
              <a:t>‹#›</a:t>
            </a:fld>
            <a:endParaRPr lang="de-DE"/>
          </a:p>
        </p:txBody>
      </p:sp>
    </p:spTree>
  </p:cSld>
  <p:clrMapOvr>
    <a:masterClrMapping/>
  </p:clrMapOvr>
  <p:transition>
    <p:pull dir="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lvl1pPr>
              <a:defRPr/>
            </a:lvl1pPr>
          </a:lstStyle>
          <a:p>
            <a:endParaRPr lang="de-DE"/>
          </a:p>
        </p:txBody>
      </p:sp>
      <p:sp>
        <p:nvSpPr>
          <p:cNvPr id="6" name="Fußzeilenplatzhalter 5"/>
          <p:cNvSpPr>
            <a:spLocks noGrp="1"/>
          </p:cNvSpPr>
          <p:nvPr>
            <p:ph type="ftr" sz="quarter" idx="11"/>
          </p:nvPr>
        </p:nvSpPr>
        <p:spPr/>
        <p:txBody>
          <a:bodyPr/>
          <a:lstStyle>
            <a:lvl1pPr>
              <a:defRPr/>
            </a:lvl1pPr>
          </a:lstStyle>
          <a:p>
            <a:endParaRPr lang="de-DE"/>
          </a:p>
        </p:txBody>
      </p:sp>
      <p:sp>
        <p:nvSpPr>
          <p:cNvPr id="7" name="Foliennummernplatzhalter 6"/>
          <p:cNvSpPr>
            <a:spLocks noGrp="1"/>
          </p:cNvSpPr>
          <p:nvPr>
            <p:ph type="sldNum" sz="quarter" idx="12"/>
          </p:nvPr>
        </p:nvSpPr>
        <p:spPr/>
        <p:txBody>
          <a:bodyPr/>
          <a:lstStyle>
            <a:lvl1pPr>
              <a:defRPr/>
            </a:lvl1pPr>
          </a:lstStyle>
          <a:p>
            <a:fld id="{ADC22EE1-F1D2-4FEA-82B9-06F5D9F33B4C}" type="slidenum">
              <a:rPr lang="de-DE"/>
              <a:pPr/>
              <a:t>‹#›</a:t>
            </a:fld>
            <a:endParaRPr lang="de-DE"/>
          </a:p>
        </p:txBody>
      </p:sp>
    </p:spTree>
  </p:cSld>
  <p:clrMapOvr>
    <a:masterClrMapping/>
  </p:clrMapOvr>
  <p:transition>
    <p:pull dir="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de-DE"/>
              <a:t>Titelmasterformat durch Klicken bearbeiten</a:t>
            </a:r>
          </a:p>
        </p:txBody>
      </p:sp>
      <p:sp>
        <p:nvSpPr>
          <p:cNvPr id="3" name="Textplatzhalt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4" name="Inhaltsplatzhalt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6" name="Inhaltsplatzhalt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lvl1pPr>
              <a:defRPr/>
            </a:lvl1pPr>
          </a:lstStyle>
          <a:p>
            <a:endParaRPr lang="de-DE"/>
          </a:p>
        </p:txBody>
      </p:sp>
      <p:sp>
        <p:nvSpPr>
          <p:cNvPr id="8" name="Fußzeilenplatzhalter 7"/>
          <p:cNvSpPr>
            <a:spLocks noGrp="1"/>
          </p:cNvSpPr>
          <p:nvPr>
            <p:ph type="ftr" sz="quarter" idx="11"/>
          </p:nvPr>
        </p:nvSpPr>
        <p:spPr/>
        <p:txBody>
          <a:bodyPr/>
          <a:lstStyle>
            <a:lvl1pPr>
              <a:defRPr/>
            </a:lvl1pPr>
          </a:lstStyle>
          <a:p>
            <a:endParaRPr lang="de-DE"/>
          </a:p>
        </p:txBody>
      </p:sp>
      <p:sp>
        <p:nvSpPr>
          <p:cNvPr id="9" name="Foliennummernplatzhalter 8"/>
          <p:cNvSpPr>
            <a:spLocks noGrp="1"/>
          </p:cNvSpPr>
          <p:nvPr>
            <p:ph type="sldNum" sz="quarter" idx="12"/>
          </p:nvPr>
        </p:nvSpPr>
        <p:spPr/>
        <p:txBody>
          <a:bodyPr/>
          <a:lstStyle>
            <a:lvl1pPr>
              <a:defRPr/>
            </a:lvl1pPr>
          </a:lstStyle>
          <a:p>
            <a:fld id="{E6FD0D24-4AC8-4484-9EE8-D64FE1303B15}" type="slidenum">
              <a:rPr lang="de-DE"/>
              <a:pPr/>
              <a:t>‹#›</a:t>
            </a:fld>
            <a:endParaRPr lang="de-DE"/>
          </a:p>
        </p:txBody>
      </p:sp>
    </p:spTree>
  </p:cSld>
  <p:clrMapOvr>
    <a:masterClrMapping/>
  </p:clrMapOvr>
  <p:transition>
    <p:pull dir="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Datumsplatzhalter 2"/>
          <p:cNvSpPr>
            <a:spLocks noGrp="1"/>
          </p:cNvSpPr>
          <p:nvPr>
            <p:ph type="dt" sz="half" idx="10"/>
          </p:nvPr>
        </p:nvSpPr>
        <p:spPr/>
        <p:txBody>
          <a:bodyPr/>
          <a:lstStyle>
            <a:lvl1pPr>
              <a:defRPr/>
            </a:lvl1pPr>
          </a:lstStyle>
          <a:p>
            <a:endParaRPr lang="de-DE"/>
          </a:p>
        </p:txBody>
      </p:sp>
      <p:sp>
        <p:nvSpPr>
          <p:cNvPr id="4" name="Fußzeilenplatzhalter 3"/>
          <p:cNvSpPr>
            <a:spLocks noGrp="1"/>
          </p:cNvSpPr>
          <p:nvPr>
            <p:ph type="ftr" sz="quarter" idx="11"/>
          </p:nvPr>
        </p:nvSpPr>
        <p:spPr/>
        <p:txBody>
          <a:bodyPr/>
          <a:lstStyle>
            <a:lvl1pPr>
              <a:defRPr/>
            </a:lvl1pPr>
          </a:lstStyle>
          <a:p>
            <a:endParaRPr lang="de-DE"/>
          </a:p>
        </p:txBody>
      </p:sp>
      <p:sp>
        <p:nvSpPr>
          <p:cNvPr id="5" name="Foliennummernplatzhalter 4"/>
          <p:cNvSpPr>
            <a:spLocks noGrp="1"/>
          </p:cNvSpPr>
          <p:nvPr>
            <p:ph type="sldNum" sz="quarter" idx="12"/>
          </p:nvPr>
        </p:nvSpPr>
        <p:spPr/>
        <p:txBody>
          <a:bodyPr/>
          <a:lstStyle>
            <a:lvl1pPr>
              <a:defRPr/>
            </a:lvl1pPr>
          </a:lstStyle>
          <a:p>
            <a:fld id="{958DCD4B-3E49-4167-865C-BB8E0B9CA3AC}" type="slidenum">
              <a:rPr lang="de-DE"/>
              <a:pPr/>
              <a:t>‹#›</a:t>
            </a:fld>
            <a:endParaRPr lang="de-DE"/>
          </a:p>
        </p:txBody>
      </p:sp>
    </p:spTree>
  </p:cSld>
  <p:clrMapOvr>
    <a:masterClrMapping/>
  </p:clrMapOvr>
  <p:transition>
    <p:pull dir="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lvl1pPr>
              <a:defRPr/>
            </a:lvl1pPr>
          </a:lstStyle>
          <a:p>
            <a:endParaRPr lang="de-DE"/>
          </a:p>
        </p:txBody>
      </p:sp>
      <p:sp>
        <p:nvSpPr>
          <p:cNvPr id="3" name="Fußzeilenplatzhalter 2"/>
          <p:cNvSpPr>
            <a:spLocks noGrp="1"/>
          </p:cNvSpPr>
          <p:nvPr>
            <p:ph type="ftr" sz="quarter" idx="11"/>
          </p:nvPr>
        </p:nvSpPr>
        <p:spPr/>
        <p:txBody>
          <a:bodyPr/>
          <a:lstStyle>
            <a:lvl1pPr>
              <a:defRPr/>
            </a:lvl1pPr>
          </a:lstStyle>
          <a:p>
            <a:endParaRPr lang="de-DE"/>
          </a:p>
        </p:txBody>
      </p:sp>
      <p:sp>
        <p:nvSpPr>
          <p:cNvPr id="4" name="Foliennummernplatzhalter 3"/>
          <p:cNvSpPr>
            <a:spLocks noGrp="1"/>
          </p:cNvSpPr>
          <p:nvPr>
            <p:ph type="sldNum" sz="quarter" idx="12"/>
          </p:nvPr>
        </p:nvSpPr>
        <p:spPr/>
        <p:txBody>
          <a:bodyPr/>
          <a:lstStyle>
            <a:lvl1pPr>
              <a:defRPr/>
            </a:lvl1pPr>
          </a:lstStyle>
          <a:p>
            <a:fld id="{12E9063B-7541-4E96-9862-745E136A09ED}" type="slidenum">
              <a:rPr lang="de-DE"/>
              <a:pPr/>
              <a:t>‹#›</a:t>
            </a:fld>
            <a:endParaRPr lang="de-DE"/>
          </a:p>
        </p:txBody>
      </p:sp>
    </p:spTree>
  </p:cSld>
  <p:clrMapOvr>
    <a:masterClrMapping/>
  </p:clrMapOvr>
  <p:transition>
    <p:pull dir="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de-DE"/>
              <a:t>Titelmasterformat durch Klicken bearbeiten</a:t>
            </a:r>
          </a:p>
        </p:txBody>
      </p:sp>
      <p:sp>
        <p:nvSpPr>
          <p:cNvPr id="3" name="Inhaltsplatzhalt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lvl1pPr>
              <a:defRPr/>
            </a:lvl1pPr>
          </a:lstStyle>
          <a:p>
            <a:endParaRPr lang="de-DE"/>
          </a:p>
        </p:txBody>
      </p:sp>
      <p:sp>
        <p:nvSpPr>
          <p:cNvPr id="6" name="Fußzeilenplatzhalter 5"/>
          <p:cNvSpPr>
            <a:spLocks noGrp="1"/>
          </p:cNvSpPr>
          <p:nvPr>
            <p:ph type="ftr" sz="quarter" idx="11"/>
          </p:nvPr>
        </p:nvSpPr>
        <p:spPr/>
        <p:txBody>
          <a:bodyPr/>
          <a:lstStyle>
            <a:lvl1pPr>
              <a:defRPr/>
            </a:lvl1pPr>
          </a:lstStyle>
          <a:p>
            <a:endParaRPr lang="de-DE"/>
          </a:p>
        </p:txBody>
      </p:sp>
      <p:sp>
        <p:nvSpPr>
          <p:cNvPr id="7" name="Foliennummernplatzhalter 6"/>
          <p:cNvSpPr>
            <a:spLocks noGrp="1"/>
          </p:cNvSpPr>
          <p:nvPr>
            <p:ph type="sldNum" sz="quarter" idx="12"/>
          </p:nvPr>
        </p:nvSpPr>
        <p:spPr/>
        <p:txBody>
          <a:bodyPr/>
          <a:lstStyle>
            <a:lvl1pPr>
              <a:defRPr/>
            </a:lvl1pPr>
          </a:lstStyle>
          <a:p>
            <a:fld id="{917940F4-8F0B-4C34-B183-7371CEC52163}" type="slidenum">
              <a:rPr lang="de-DE"/>
              <a:pPr/>
              <a:t>‹#›</a:t>
            </a:fld>
            <a:endParaRPr lang="de-DE"/>
          </a:p>
        </p:txBody>
      </p:sp>
    </p:spTree>
  </p:cSld>
  <p:clrMapOvr>
    <a:masterClrMapping/>
  </p:clrMapOvr>
  <p:transition>
    <p:pull dir="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de-DE"/>
              <a:t>Titelmasterformat durch Klicken bearbeiten</a:t>
            </a:r>
          </a:p>
        </p:txBody>
      </p:sp>
      <p:sp>
        <p:nvSpPr>
          <p:cNvPr id="3" name="Bildplatzhalt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umsplatzhalter 4"/>
          <p:cNvSpPr>
            <a:spLocks noGrp="1"/>
          </p:cNvSpPr>
          <p:nvPr>
            <p:ph type="dt" sz="half" idx="10"/>
          </p:nvPr>
        </p:nvSpPr>
        <p:spPr/>
        <p:txBody>
          <a:bodyPr/>
          <a:lstStyle>
            <a:lvl1pPr>
              <a:defRPr/>
            </a:lvl1pPr>
          </a:lstStyle>
          <a:p>
            <a:endParaRPr lang="de-DE"/>
          </a:p>
        </p:txBody>
      </p:sp>
      <p:sp>
        <p:nvSpPr>
          <p:cNvPr id="6" name="Fußzeilenplatzhalter 5"/>
          <p:cNvSpPr>
            <a:spLocks noGrp="1"/>
          </p:cNvSpPr>
          <p:nvPr>
            <p:ph type="ftr" sz="quarter" idx="11"/>
          </p:nvPr>
        </p:nvSpPr>
        <p:spPr/>
        <p:txBody>
          <a:bodyPr/>
          <a:lstStyle>
            <a:lvl1pPr>
              <a:defRPr/>
            </a:lvl1pPr>
          </a:lstStyle>
          <a:p>
            <a:endParaRPr lang="de-DE"/>
          </a:p>
        </p:txBody>
      </p:sp>
      <p:sp>
        <p:nvSpPr>
          <p:cNvPr id="7" name="Foliennummernplatzhalter 6"/>
          <p:cNvSpPr>
            <a:spLocks noGrp="1"/>
          </p:cNvSpPr>
          <p:nvPr>
            <p:ph type="sldNum" sz="quarter" idx="12"/>
          </p:nvPr>
        </p:nvSpPr>
        <p:spPr/>
        <p:txBody>
          <a:bodyPr/>
          <a:lstStyle>
            <a:lvl1pPr>
              <a:defRPr/>
            </a:lvl1pPr>
          </a:lstStyle>
          <a:p>
            <a:fld id="{9F4B9A97-EDBD-4350-ACC2-A8551887A2E9}" type="slidenum">
              <a:rPr lang="de-DE"/>
              <a:pPr/>
              <a:t>‹#›</a:t>
            </a:fld>
            <a:endParaRPr lang="de-DE"/>
          </a:p>
        </p:txBody>
      </p:sp>
    </p:spTree>
  </p:cSld>
  <p:clrMapOvr>
    <a:masterClrMapping/>
  </p:clrMapOvr>
  <p:transition>
    <p:pull dir="rd"/>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theme" Target="../theme/theme2.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de-DE"/>
          </a:p>
        </p:txBody>
      </p:sp>
      <p:sp>
        <p:nvSpPr>
          <p:cNvPr id="3075" name="Rectangle 3"/>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de-DE"/>
          </a:p>
        </p:txBody>
      </p:sp>
      <p:sp>
        <p:nvSpPr>
          <p:cNvPr id="3076" name="Rectangle 4"/>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78C1F35B-09AF-49C0-A2A2-06A7F0A393FC}" type="slidenum">
              <a:rPr lang="de-DE"/>
              <a:pPr/>
              <a:t>‹#›</a:t>
            </a:fld>
            <a:endParaRPr lang="de-DE"/>
          </a:p>
        </p:txBody>
      </p:sp>
      <p:sp>
        <p:nvSpPr>
          <p:cNvPr id="3077" name="Text Box 5"/>
          <p:cNvSpPr txBox="1">
            <a:spLocks noChangeArrowheads="1"/>
          </p:cNvSpPr>
          <p:nvPr/>
        </p:nvSpPr>
        <p:spPr bwMode="auto">
          <a:xfrm>
            <a:off x="8534400" y="76200"/>
            <a:ext cx="609600" cy="304800"/>
          </a:xfrm>
          <a:prstGeom prst="rect">
            <a:avLst/>
          </a:prstGeom>
          <a:noFill/>
          <a:ln w="9525">
            <a:noFill/>
            <a:miter lim="800000"/>
            <a:headEnd/>
            <a:tailEnd/>
          </a:ln>
          <a:effectLst/>
        </p:spPr>
        <p:txBody>
          <a:bodyPr>
            <a:spAutoFit/>
          </a:bodyPr>
          <a:lstStyle/>
          <a:p>
            <a:pPr algn="r">
              <a:spcBef>
                <a:spcPct val="50000"/>
              </a:spcBef>
            </a:pPr>
            <a:fld id="{06FE8C52-CEBB-42CF-87EF-A2326BD3581E}" type="slidenum">
              <a:rPr lang="de-DE" sz="1400" b="1">
                <a:solidFill>
                  <a:schemeClr val="bg2"/>
                </a:solidFill>
              </a:rPr>
              <a:pPr algn="r">
                <a:spcBef>
                  <a:spcPct val="50000"/>
                </a:spcBef>
              </a:pPr>
              <a:t>‹#›</a:t>
            </a:fld>
            <a:endParaRPr lang="de-DE" sz="1400" b="1">
              <a:solidFill>
                <a:schemeClr val="bg2"/>
              </a:solidFill>
            </a:endParaRPr>
          </a:p>
        </p:txBody>
      </p:sp>
      <p:sp>
        <p:nvSpPr>
          <p:cNvPr id="3078" name="Rectangle 6"/>
          <p:cNvSpPr>
            <a:spLocks noGrp="1" noChangeArrowheads="1"/>
          </p:cNvSpPr>
          <p:nvPr>
            <p:ph type="title"/>
          </p:nvPr>
        </p:nvSpPr>
        <p:spPr bwMode="auto">
          <a:xfrm>
            <a:off x="0" y="0"/>
            <a:ext cx="91440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de-DE"/>
              <a:t>Klicken Sie, um das Titelformat zu bearbeiten</a:t>
            </a:r>
          </a:p>
        </p:txBody>
      </p:sp>
      <p:sp>
        <p:nvSpPr>
          <p:cNvPr id="3079" name="Rectangle 7"/>
          <p:cNvSpPr>
            <a:spLocks noChangeArrowheads="1"/>
          </p:cNvSpPr>
          <p:nvPr/>
        </p:nvSpPr>
        <p:spPr bwMode="auto">
          <a:xfrm>
            <a:off x="0" y="0"/>
            <a:ext cx="9144000" cy="990600"/>
          </a:xfrm>
          <a:prstGeom prst="rect">
            <a:avLst/>
          </a:prstGeom>
          <a:solidFill>
            <a:srgbClr val="DDDDDD"/>
          </a:solidFill>
          <a:ln w="9525">
            <a:noFill/>
            <a:miter lim="800000"/>
            <a:headEnd/>
            <a:tailEnd/>
          </a:ln>
          <a:effectLst/>
        </p:spPr>
        <p:txBody>
          <a:bodyPr wrap="none" anchor="ctr"/>
          <a:lstStyle/>
          <a:p>
            <a:endParaRPr lang="de-DE"/>
          </a:p>
        </p:txBody>
      </p:sp>
      <p:sp>
        <p:nvSpPr>
          <p:cNvPr id="3080" name="Rectangle 8"/>
          <p:cNvSpPr>
            <a:spLocks noChangeArrowheads="1"/>
          </p:cNvSpPr>
          <p:nvPr/>
        </p:nvSpPr>
        <p:spPr bwMode="auto">
          <a:xfrm>
            <a:off x="685800" y="6477000"/>
            <a:ext cx="3657600" cy="228600"/>
          </a:xfrm>
          <a:prstGeom prst="rect">
            <a:avLst/>
          </a:prstGeom>
          <a:noFill/>
          <a:ln w="9525">
            <a:noFill/>
            <a:miter lim="800000"/>
            <a:headEnd/>
            <a:tailEnd/>
          </a:ln>
          <a:effectLst/>
        </p:spPr>
        <p:txBody>
          <a:bodyPr/>
          <a:lstStyle/>
          <a:p>
            <a:r>
              <a:rPr lang="de-DE" sz="1000" dirty="0"/>
              <a:t>MODA: Michael T M Emmerich</a:t>
            </a:r>
          </a:p>
        </p:txBody>
      </p:sp>
      <p:sp>
        <p:nvSpPr>
          <p:cNvPr id="3081" name="Rectangle 9"/>
          <p:cNvSpPr>
            <a:spLocks noChangeArrowheads="1"/>
          </p:cNvSpPr>
          <p:nvPr/>
        </p:nvSpPr>
        <p:spPr bwMode="auto">
          <a:xfrm>
            <a:off x="4038600" y="6477000"/>
            <a:ext cx="2057400" cy="228600"/>
          </a:xfrm>
          <a:prstGeom prst="rect">
            <a:avLst/>
          </a:prstGeom>
          <a:noFill/>
          <a:ln w="9525">
            <a:noFill/>
            <a:miter lim="800000"/>
            <a:headEnd/>
            <a:tailEnd/>
          </a:ln>
          <a:effectLst/>
        </p:spPr>
        <p:txBody>
          <a:bodyPr/>
          <a:lstStyle/>
          <a:p>
            <a:pPr algn="ctr"/>
            <a:fld id="{99339D2B-3D93-4BC8-AD9A-BAD488FDD29E}" type="slidenum">
              <a:rPr lang="de-DE" sz="1000"/>
              <a:pPr algn="ctr"/>
              <a:t>‹#›</a:t>
            </a:fld>
            <a:endParaRPr lang="de-DE" sz="1000"/>
          </a:p>
        </p:txBody>
      </p:sp>
      <p:pic>
        <p:nvPicPr>
          <p:cNvPr id="3082" name="Picture 10" descr="logoblauwklein"/>
          <p:cNvPicPr>
            <a:picLocks noChangeAspect="1" noChangeArrowheads="1"/>
          </p:cNvPicPr>
          <p:nvPr/>
        </p:nvPicPr>
        <p:blipFill>
          <a:blip r:embed="rId18" cstate="print"/>
          <a:srcRect/>
          <a:stretch>
            <a:fillRect/>
          </a:stretch>
        </p:blipFill>
        <p:spPr bwMode="auto">
          <a:xfrm>
            <a:off x="7924800" y="5943600"/>
            <a:ext cx="1066800" cy="847725"/>
          </a:xfrm>
          <a:prstGeom prst="rect">
            <a:avLst/>
          </a:prstGeom>
          <a:noFill/>
        </p:spPr>
      </p:pic>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p:transition>
    <p:pull dir="rd"/>
  </p:transition>
  <p:txStyles>
    <p:titleStyle>
      <a:lvl1pPr algn="ctr" rtl="0" fontAlgn="base">
        <a:spcBef>
          <a:spcPct val="0"/>
        </a:spcBef>
        <a:spcAft>
          <a:spcPct val="0"/>
        </a:spcAft>
        <a:defRPr sz="3200">
          <a:solidFill>
            <a:schemeClr val="tx2"/>
          </a:solidFill>
          <a:latin typeface="+mj-lt"/>
          <a:ea typeface="+mj-ea"/>
          <a:cs typeface="+mj-cs"/>
        </a:defRPr>
      </a:lvl1pPr>
      <a:lvl2pPr algn="ctr" rtl="0" fontAlgn="base">
        <a:spcBef>
          <a:spcPct val="0"/>
        </a:spcBef>
        <a:spcAft>
          <a:spcPct val="0"/>
        </a:spcAft>
        <a:defRPr sz="3200">
          <a:solidFill>
            <a:schemeClr val="tx2"/>
          </a:solidFill>
          <a:latin typeface="Arial" charset="0"/>
        </a:defRPr>
      </a:lvl2pPr>
      <a:lvl3pPr algn="ctr" rtl="0" fontAlgn="base">
        <a:spcBef>
          <a:spcPct val="0"/>
        </a:spcBef>
        <a:spcAft>
          <a:spcPct val="0"/>
        </a:spcAft>
        <a:defRPr sz="3200">
          <a:solidFill>
            <a:schemeClr val="tx2"/>
          </a:solidFill>
          <a:latin typeface="Arial" charset="0"/>
        </a:defRPr>
      </a:lvl3pPr>
      <a:lvl4pPr algn="ctr" rtl="0" fontAlgn="base">
        <a:spcBef>
          <a:spcPct val="0"/>
        </a:spcBef>
        <a:spcAft>
          <a:spcPct val="0"/>
        </a:spcAft>
        <a:defRPr sz="3200">
          <a:solidFill>
            <a:schemeClr val="tx2"/>
          </a:solidFill>
          <a:latin typeface="Arial" charset="0"/>
        </a:defRPr>
      </a:lvl4pPr>
      <a:lvl5pPr algn="ctr" rtl="0" fontAlgn="base">
        <a:spcBef>
          <a:spcPct val="0"/>
        </a:spcBef>
        <a:spcAft>
          <a:spcPct val="0"/>
        </a:spcAft>
        <a:defRPr sz="3200">
          <a:solidFill>
            <a:schemeClr val="tx2"/>
          </a:solidFill>
          <a:latin typeface="Arial" charset="0"/>
        </a:defRPr>
      </a:lvl5pPr>
      <a:lvl6pPr marL="457200" algn="ctr" rtl="0" fontAlgn="base">
        <a:spcBef>
          <a:spcPct val="0"/>
        </a:spcBef>
        <a:spcAft>
          <a:spcPct val="0"/>
        </a:spcAft>
        <a:defRPr sz="3200">
          <a:solidFill>
            <a:schemeClr val="tx2"/>
          </a:solidFill>
          <a:latin typeface="Arial" charset="0"/>
        </a:defRPr>
      </a:lvl6pPr>
      <a:lvl7pPr marL="914400" algn="ctr" rtl="0" fontAlgn="base">
        <a:spcBef>
          <a:spcPct val="0"/>
        </a:spcBef>
        <a:spcAft>
          <a:spcPct val="0"/>
        </a:spcAft>
        <a:defRPr sz="3200">
          <a:solidFill>
            <a:schemeClr val="tx2"/>
          </a:solidFill>
          <a:latin typeface="Arial" charset="0"/>
        </a:defRPr>
      </a:lvl7pPr>
      <a:lvl8pPr marL="1371600" algn="ctr" rtl="0" fontAlgn="base">
        <a:spcBef>
          <a:spcPct val="0"/>
        </a:spcBef>
        <a:spcAft>
          <a:spcPct val="0"/>
        </a:spcAft>
        <a:defRPr sz="3200">
          <a:solidFill>
            <a:schemeClr val="tx2"/>
          </a:solidFill>
          <a:latin typeface="Arial" charset="0"/>
        </a:defRPr>
      </a:lvl8pPr>
      <a:lvl9pPr marL="1828800" algn="ctr" rtl="0" fontAlgn="base">
        <a:spcBef>
          <a:spcPct val="0"/>
        </a:spcBef>
        <a:spcAft>
          <a:spcPct val="0"/>
        </a:spcAft>
        <a:defRPr sz="3200">
          <a:solidFill>
            <a:schemeClr val="tx2"/>
          </a:solidFill>
          <a:latin typeface="Arial" charset="0"/>
        </a:defRPr>
      </a:lvl9pPr>
    </p:titleStyle>
    <p:bodyStyle>
      <a:lvl1pPr marL="342900" indent="-342900" algn="l" rtl="0" fontAlgn="base">
        <a:spcBef>
          <a:spcPct val="20000"/>
        </a:spcBef>
        <a:spcAft>
          <a:spcPct val="0"/>
        </a:spcAft>
        <a:buChar char="•"/>
        <a:defRPr sz="2000">
          <a:solidFill>
            <a:schemeClr val="tx1"/>
          </a:solidFill>
          <a:latin typeface="+mn-lt"/>
          <a:ea typeface="+mn-ea"/>
          <a:cs typeface="+mn-cs"/>
        </a:defRPr>
      </a:lvl1pPr>
      <a:lvl2pPr marL="742950" indent="-285750" algn="l" rtl="0" fontAlgn="base">
        <a:spcBef>
          <a:spcPct val="20000"/>
        </a:spcBef>
        <a:spcAft>
          <a:spcPct val="0"/>
        </a:spcAft>
        <a:buChar char="•"/>
        <a:defRPr>
          <a:solidFill>
            <a:schemeClr val="tx1"/>
          </a:solidFill>
          <a:latin typeface="+mn-lt"/>
        </a:defRPr>
      </a:lvl2pPr>
      <a:lvl3pPr marL="1143000" indent="-228600" algn="l" rtl="0" fontAlgn="base">
        <a:spcBef>
          <a:spcPct val="20000"/>
        </a:spcBef>
        <a:spcAft>
          <a:spcPct val="0"/>
        </a:spcAft>
        <a:buChar char="•"/>
        <a:defRPr>
          <a:solidFill>
            <a:schemeClr val="tx1"/>
          </a:solidFill>
          <a:latin typeface="+mn-lt"/>
        </a:defRPr>
      </a:lvl3pPr>
      <a:lvl4pPr marL="1600200" indent="-228600" algn="l" rtl="0" fontAlgn="base">
        <a:spcBef>
          <a:spcPct val="20000"/>
        </a:spcBef>
        <a:spcAft>
          <a:spcPct val="0"/>
        </a:spcAft>
        <a:buChar char="–"/>
        <a:defRPr>
          <a:solidFill>
            <a:schemeClr val="tx1"/>
          </a:solidFill>
          <a:latin typeface="+mn-lt"/>
        </a:defRPr>
      </a:lvl4pPr>
      <a:lvl5pPr marL="2057400" indent="-228600" algn="l" rtl="0" fontAlgn="base">
        <a:spcBef>
          <a:spcPct val="20000"/>
        </a:spcBef>
        <a:spcAft>
          <a:spcPct val="0"/>
        </a:spcAft>
        <a:buChar char="»"/>
        <a:defRPr>
          <a:solidFill>
            <a:schemeClr val="tx1"/>
          </a:solidFill>
          <a:latin typeface="+mn-lt"/>
        </a:defRPr>
      </a:lvl5pPr>
      <a:lvl6pPr marL="2514600" indent="-228600" algn="l" rtl="0" fontAlgn="base">
        <a:spcBef>
          <a:spcPct val="20000"/>
        </a:spcBef>
        <a:spcAft>
          <a:spcPct val="0"/>
        </a:spcAft>
        <a:buChar char="»"/>
        <a:defRPr>
          <a:solidFill>
            <a:schemeClr val="tx1"/>
          </a:solidFill>
          <a:latin typeface="+mn-lt"/>
        </a:defRPr>
      </a:lvl6pPr>
      <a:lvl7pPr marL="2971800" indent="-228600" algn="l" rtl="0" fontAlgn="base">
        <a:spcBef>
          <a:spcPct val="20000"/>
        </a:spcBef>
        <a:spcAft>
          <a:spcPct val="0"/>
        </a:spcAft>
        <a:buChar char="»"/>
        <a:defRPr>
          <a:solidFill>
            <a:schemeClr val="tx1"/>
          </a:solidFill>
          <a:latin typeface="+mn-lt"/>
        </a:defRPr>
      </a:lvl7pPr>
      <a:lvl8pPr marL="3429000" indent="-228600" algn="l" rtl="0" fontAlgn="base">
        <a:spcBef>
          <a:spcPct val="20000"/>
        </a:spcBef>
        <a:spcAft>
          <a:spcPct val="0"/>
        </a:spcAft>
        <a:buChar char="»"/>
        <a:defRPr>
          <a:solidFill>
            <a:schemeClr val="tx1"/>
          </a:solidFill>
          <a:latin typeface="+mn-lt"/>
        </a:defRPr>
      </a:lvl8pPr>
      <a:lvl9pPr marL="3886200" indent="-228600" algn="l" rtl="0" fontAlgn="base">
        <a:spcBef>
          <a:spcPct val="20000"/>
        </a:spcBef>
        <a:spcAft>
          <a:spcPct val="0"/>
        </a:spcAft>
        <a:buChar char="»"/>
        <a:defRPr>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4148D8-0D38-449B-B89E-46966B66E9E8}" type="datetimeFigureOut">
              <a:rPr lang="de-DE" smtClean="0"/>
              <a:pPr/>
              <a:t>14.08.2021</a:t>
            </a:fld>
            <a:endParaRPr lang="de-DE"/>
          </a:p>
        </p:txBody>
      </p:sp>
      <p:sp>
        <p:nvSpPr>
          <p:cNvPr id="5" name="Fußzeilenplatzhalt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C3C40C-4763-4CA8-B4C8-4BEBC6DB1477}" type="slidenum">
              <a:rPr lang="de-DE" smtClean="0"/>
              <a:pPr/>
              <a:t>‹#›</a:t>
            </a:fld>
            <a:endParaRPr lang="de-DE"/>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2.xml"/><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emf"/></Relationships>
</file>

<file path=ppt/slides/_rels/slide13.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0.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7.jpeg"/><Relationship Id="rId5" Type="http://schemas.openxmlformats.org/officeDocument/2006/relationships/image" Target="../media/image26.png"/><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 Id="rId4" Type="http://schemas.openxmlformats.org/officeDocument/2006/relationships/image" Target="../media/image32.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hyperlink" Target="https://www.google.com/url?sa=i&amp;url=https%3A%2F%2Fwww.universiteitleiden.nl%2Fen%2Fresearch%2Fresearch-projects%2Fscience%2Fdata-driven-drug-discovery-network-d4n&amp;psig=AOvVaw04Io1XctZtzSos7MR0e0KG&amp;ust=1612299484507000&amp;source=images&amp;cd=vfe&amp;ved=0CA0QjhxqFwoTCMizo-HJye4CFQAAAAAdAAAAABAI"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www.universiteitleiden.nl/en/research/research-projects/science/data-driven-drug-discovery-network-d4n" TargetMode="External"/><Relationship Id="rId5" Type="http://schemas.openxmlformats.org/officeDocument/2006/relationships/image" Target="../media/image5.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685800" y="2130425"/>
            <a:ext cx="7772400" cy="147002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rtl="0" fontAlgn="base">
              <a:spcBef>
                <a:spcPct val="0"/>
              </a:spcBef>
              <a:spcAft>
                <a:spcPct val="0"/>
              </a:spcAft>
              <a:defRPr sz="3200">
                <a:solidFill>
                  <a:schemeClr val="tx2"/>
                </a:solidFill>
                <a:latin typeface="+mj-lt"/>
                <a:ea typeface="+mj-ea"/>
                <a:cs typeface="+mj-cs"/>
              </a:defRPr>
            </a:lvl1pPr>
            <a:lvl2pPr algn="ctr" rtl="0" fontAlgn="base">
              <a:spcBef>
                <a:spcPct val="0"/>
              </a:spcBef>
              <a:spcAft>
                <a:spcPct val="0"/>
              </a:spcAft>
              <a:defRPr sz="3200">
                <a:solidFill>
                  <a:schemeClr val="tx2"/>
                </a:solidFill>
                <a:latin typeface="Arial" charset="0"/>
              </a:defRPr>
            </a:lvl2pPr>
            <a:lvl3pPr algn="ctr" rtl="0" fontAlgn="base">
              <a:spcBef>
                <a:spcPct val="0"/>
              </a:spcBef>
              <a:spcAft>
                <a:spcPct val="0"/>
              </a:spcAft>
              <a:defRPr sz="3200">
                <a:solidFill>
                  <a:schemeClr val="tx2"/>
                </a:solidFill>
                <a:latin typeface="Arial" charset="0"/>
              </a:defRPr>
            </a:lvl3pPr>
            <a:lvl4pPr algn="ctr" rtl="0" fontAlgn="base">
              <a:spcBef>
                <a:spcPct val="0"/>
              </a:spcBef>
              <a:spcAft>
                <a:spcPct val="0"/>
              </a:spcAft>
              <a:defRPr sz="3200">
                <a:solidFill>
                  <a:schemeClr val="tx2"/>
                </a:solidFill>
                <a:latin typeface="Arial" charset="0"/>
              </a:defRPr>
            </a:lvl4pPr>
            <a:lvl5pPr algn="ctr" rtl="0" fontAlgn="base">
              <a:spcBef>
                <a:spcPct val="0"/>
              </a:spcBef>
              <a:spcAft>
                <a:spcPct val="0"/>
              </a:spcAft>
              <a:defRPr sz="3200">
                <a:solidFill>
                  <a:schemeClr val="tx2"/>
                </a:solidFill>
                <a:latin typeface="Arial" charset="0"/>
              </a:defRPr>
            </a:lvl5pPr>
            <a:lvl6pPr marL="457200" algn="ctr" rtl="0" fontAlgn="base">
              <a:spcBef>
                <a:spcPct val="0"/>
              </a:spcBef>
              <a:spcAft>
                <a:spcPct val="0"/>
              </a:spcAft>
              <a:defRPr sz="3200">
                <a:solidFill>
                  <a:schemeClr val="tx2"/>
                </a:solidFill>
                <a:latin typeface="Arial" charset="0"/>
              </a:defRPr>
            </a:lvl6pPr>
            <a:lvl7pPr marL="914400" algn="ctr" rtl="0" fontAlgn="base">
              <a:spcBef>
                <a:spcPct val="0"/>
              </a:spcBef>
              <a:spcAft>
                <a:spcPct val="0"/>
              </a:spcAft>
              <a:defRPr sz="3200">
                <a:solidFill>
                  <a:schemeClr val="tx2"/>
                </a:solidFill>
                <a:latin typeface="Arial" charset="0"/>
              </a:defRPr>
            </a:lvl7pPr>
            <a:lvl8pPr marL="1371600" algn="ctr" rtl="0" fontAlgn="base">
              <a:spcBef>
                <a:spcPct val="0"/>
              </a:spcBef>
              <a:spcAft>
                <a:spcPct val="0"/>
              </a:spcAft>
              <a:defRPr sz="3200">
                <a:solidFill>
                  <a:schemeClr val="tx2"/>
                </a:solidFill>
                <a:latin typeface="Arial" charset="0"/>
              </a:defRPr>
            </a:lvl8pPr>
            <a:lvl9pPr marL="1828800" algn="ctr" rtl="0" fontAlgn="base">
              <a:spcBef>
                <a:spcPct val="0"/>
              </a:spcBef>
              <a:spcAft>
                <a:spcPct val="0"/>
              </a:spcAft>
              <a:defRPr sz="3200">
                <a:solidFill>
                  <a:schemeClr val="tx2"/>
                </a:solidFill>
                <a:latin typeface="Arial" charset="0"/>
              </a:defRPr>
            </a:lvl9pPr>
          </a:lstStyle>
          <a:p>
            <a:r>
              <a:rPr lang="en-US" sz="3600" b="1" dirty="0" err="1"/>
              <a:t>Multicriteria</a:t>
            </a:r>
            <a:r>
              <a:rPr lang="en-US" sz="3600" b="1" dirty="0"/>
              <a:t> Optimization and Decision Analysis (MODA)</a:t>
            </a:r>
          </a:p>
          <a:p>
            <a:endParaRPr lang="en-US" sz="3600" b="1" dirty="0"/>
          </a:p>
          <a:p>
            <a:r>
              <a:rPr lang="en-US" sz="3600" b="1" dirty="0"/>
              <a:t>Lecturer: Michael Emmerich</a:t>
            </a:r>
          </a:p>
          <a:p>
            <a:r>
              <a:rPr lang="en-US" sz="2400" b="1" dirty="0"/>
              <a:t>(Associate Professor, LIACS)</a:t>
            </a:r>
          </a:p>
          <a:p>
            <a:r>
              <a:rPr lang="en-US" sz="2800" b="1" dirty="0"/>
              <a:t>TAs: </a:t>
            </a:r>
            <a:r>
              <a:rPr lang="en-US" sz="2800" b="1" dirty="0" err="1"/>
              <a:t>Yali</a:t>
            </a:r>
            <a:r>
              <a:rPr lang="en-US" sz="2800" b="1" dirty="0"/>
              <a:t> Wang, Hui Wang</a:t>
            </a:r>
          </a:p>
          <a:p>
            <a:endParaRPr lang="en-US" sz="2800" b="1" dirty="0"/>
          </a:p>
          <a:p>
            <a:r>
              <a:rPr lang="en-US" sz="2800" b="1" dirty="0"/>
              <a:t>Master CS, 4 ECT</a:t>
            </a:r>
          </a:p>
          <a:p>
            <a:r>
              <a:rPr lang="en-US" sz="2800" b="1" dirty="0"/>
              <a:t>11x1.5h Lectures, incl. 2 Exercise Lectures</a:t>
            </a:r>
          </a:p>
          <a:p>
            <a:r>
              <a:rPr lang="en-US" sz="2800" b="1" dirty="0"/>
              <a:t>(blackboard)</a:t>
            </a:r>
          </a:p>
        </p:txBody>
      </p:sp>
      <p:sp>
        <p:nvSpPr>
          <p:cNvPr id="2" name="TextBox 1"/>
          <p:cNvSpPr txBox="1"/>
          <p:nvPr/>
        </p:nvSpPr>
        <p:spPr>
          <a:xfrm>
            <a:off x="2482389" y="5644930"/>
            <a:ext cx="4179221" cy="338554"/>
          </a:xfrm>
          <a:prstGeom prst="rect">
            <a:avLst/>
          </a:prstGeom>
          <a:noFill/>
        </p:spPr>
        <p:txBody>
          <a:bodyPr wrap="none" rtlCol="0">
            <a:spAutoFit/>
          </a:bodyPr>
          <a:lstStyle/>
          <a:p>
            <a:r>
              <a:rPr lang="en-US" dirty="0"/>
              <a:t>MODA Research Group: http://moda.liacs.nl</a:t>
            </a:r>
          </a:p>
        </p:txBody>
      </p:sp>
      <p:sp>
        <p:nvSpPr>
          <p:cNvPr id="3" name="AutoShape 2" descr="Afbeeldingsresultaat voor Hui Wan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95552" y="4822627"/>
            <a:ext cx="968068" cy="1210085"/>
          </a:xfrm>
          <a:prstGeom prst="rect">
            <a:avLst/>
          </a:prstGeom>
        </p:spPr>
      </p:pic>
      <p:pic>
        <p:nvPicPr>
          <p:cNvPr id="6" name="Picture 5"/>
          <p:cNvPicPr>
            <a:picLocks noChangeAspect="1"/>
          </p:cNvPicPr>
          <p:nvPr/>
        </p:nvPicPr>
        <p:blipFill>
          <a:blip r:embed="rId4"/>
          <a:stretch>
            <a:fillRect/>
          </a:stretch>
        </p:blipFill>
        <p:spPr>
          <a:xfrm>
            <a:off x="6972020" y="4824155"/>
            <a:ext cx="970729" cy="1208557"/>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57385" y="2257414"/>
            <a:ext cx="1485014" cy="1856268"/>
          </a:xfrm>
          <a:prstGeom prst="rect">
            <a:avLst/>
          </a:prstGeom>
        </p:spPr>
      </p:pic>
    </p:spTree>
    <p:extLst>
      <p:ext uri="{BB962C8B-B14F-4D97-AF65-F5344CB8AC3E}">
        <p14:creationId xmlns:p14="http://schemas.microsoft.com/office/powerpoint/2010/main" val="5514469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Historical Remarks</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3805439838"/>
      </p:ext>
    </p:extLst>
  </p:cSld>
  <p:clrMapOvr>
    <a:masterClrMapping/>
  </p:clrMapOvr>
  <p:transition>
    <p:pull dir="rd"/>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Early roots of MCDA</a:t>
            </a:r>
          </a:p>
        </p:txBody>
      </p:sp>
      <p:sp>
        <p:nvSpPr>
          <p:cNvPr id="3" name="Content Placeholder 2"/>
          <p:cNvSpPr>
            <a:spLocks noGrp="1"/>
          </p:cNvSpPr>
          <p:nvPr>
            <p:ph idx="1"/>
          </p:nvPr>
        </p:nvSpPr>
        <p:spPr>
          <a:xfrm>
            <a:off x="521550" y="1023950"/>
            <a:ext cx="8229600" cy="4525963"/>
          </a:xfrm>
        </p:spPr>
        <p:txBody>
          <a:bodyPr/>
          <a:lstStyle/>
          <a:p>
            <a:r>
              <a:rPr lang="en-US" dirty="0"/>
              <a:t>A very early reference relating to Multiple Criteria Decision Analysis algorithms can be traced to Benjamin Franklin* (1706 1790)</a:t>
            </a:r>
          </a:p>
          <a:p>
            <a:r>
              <a:rPr lang="en-US" dirty="0"/>
              <a:t>He allegedly had a simple paper system for deciding important issues. </a:t>
            </a:r>
          </a:p>
          <a:p>
            <a:pPr lvl="1"/>
            <a:r>
              <a:rPr lang="en-US" dirty="0"/>
              <a:t>Take a sheet of paper. </a:t>
            </a:r>
          </a:p>
          <a:p>
            <a:pPr lvl="1"/>
            <a:r>
              <a:rPr lang="en-US" dirty="0"/>
              <a:t>On one side, write the arguments in favor of a decision; </a:t>
            </a:r>
          </a:p>
          <a:p>
            <a:pPr lvl="1"/>
            <a:r>
              <a:rPr lang="en-US" dirty="0"/>
              <a:t>on the other side, write the arguments against. </a:t>
            </a:r>
          </a:p>
          <a:p>
            <a:pPr lvl="1"/>
            <a:r>
              <a:rPr lang="en-US" dirty="0"/>
              <a:t>Strike out arguments on each side of the paper that are relatively of equal importance. </a:t>
            </a:r>
          </a:p>
          <a:p>
            <a:pPr lvl="1"/>
            <a:r>
              <a:rPr lang="en-US" dirty="0"/>
              <a:t>When all the arguments on one side are struck out, the side which has the remaining arguments is the side of the argument that should be supported.</a:t>
            </a:r>
          </a:p>
          <a:p>
            <a:pPr marL="457200" lvl="1" indent="0">
              <a:buNone/>
            </a:pPr>
            <a:r>
              <a:rPr lang="en-US" dirty="0"/>
              <a:t>Supposedly Franklin used this in making important decisions.</a:t>
            </a:r>
          </a:p>
        </p:txBody>
      </p:sp>
      <p:sp>
        <p:nvSpPr>
          <p:cNvPr id="4" name="Rectangle 3"/>
          <p:cNvSpPr/>
          <p:nvPr/>
        </p:nvSpPr>
        <p:spPr>
          <a:xfrm>
            <a:off x="53057" y="6379114"/>
            <a:ext cx="4428456" cy="338554"/>
          </a:xfrm>
          <a:prstGeom prst="rect">
            <a:avLst/>
          </a:prstGeom>
        </p:spPr>
        <p:txBody>
          <a:bodyPr wrap="none">
            <a:spAutoFit/>
          </a:bodyPr>
          <a:lstStyle/>
          <a:p>
            <a:r>
              <a:rPr lang="en-US" dirty="0"/>
              <a:t>Source: http://www.mcdmsociety.org/facts.html</a:t>
            </a:r>
          </a:p>
        </p:txBody>
      </p:sp>
      <p:sp>
        <p:nvSpPr>
          <p:cNvPr id="6" name="Rectangle 5"/>
          <p:cNvSpPr/>
          <p:nvPr/>
        </p:nvSpPr>
        <p:spPr>
          <a:xfrm>
            <a:off x="7317305" y="5963615"/>
            <a:ext cx="4572000" cy="830997"/>
          </a:xfrm>
          <a:prstGeom prst="rect">
            <a:avLst/>
          </a:prstGeom>
        </p:spPr>
        <p:txBody>
          <a:bodyPr>
            <a:spAutoFit/>
          </a:bodyPr>
          <a:lstStyle/>
          <a:p>
            <a:r>
              <a:rPr lang="en-US" sz="1200" dirty="0"/>
              <a:t>*Benjamin Franklin, </a:t>
            </a:r>
          </a:p>
          <a:p>
            <a:r>
              <a:rPr lang="en-US" sz="1200" dirty="0"/>
              <a:t>polymath and </a:t>
            </a:r>
          </a:p>
          <a:p>
            <a:r>
              <a:rPr lang="en-US" sz="1200" dirty="0"/>
              <a:t>founding father of USA</a:t>
            </a:r>
          </a:p>
          <a:p>
            <a:r>
              <a:rPr lang="en-US" sz="1200" dirty="0"/>
              <a:t>1706 – 1790</a:t>
            </a:r>
          </a:p>
        </p:txBody>
      </p:sp>
    </p:spTree>
    <p:extLst>
      <p:ext uri="{BB962C8B-B14F-4D97-AF65-F5344CB8AC3E}">
        <p14:creationId xmlns:p14="http://schemas.microsoft.com/office/powerpoint/2010/main" val="2579381478"/>
      </p:ext>
    </p:extLst>
  </p:cSld>
  <p:clrMapOvr>
    <a:masterClrMapping/>
  </p:clrMapOvr>
  <p:transition>
    <p:pull dir="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Development</a:t>
            </a:r>
          </a:p>
        </p:txBody>
      </p:sp>
      <p:sp>
        <p:nvSpPr>
          <p:cNvPr id="3" name="Content Placeholder 2"/>
          <p:cNvSpPr>
            <a:spLocks noGrp="1"/>
          </p:cNvSpPr>
          <p:nvPr>
            <p:ph idx="1"/>
          </p:nvPr>
        </p:nvSpPr>
        <p:spPr>
          <a:xfrm>
            <a:off x="395790" y="1139332"/>
            <a:ext cx="8229600" cy="4525963"/>
          </a:xfrm>
        </p:spPr>
        <p:txBody>
          <a:bodyPr/>
          <a:lstStyle/>
          <a:p>
            <a:r>
              <a:rPr lang="en-US" dirty="0"/>
              <a:t>Vilfredo Pareto (1848–1923), an Italian economist who used the concept of Pareto efficiency in his studies of economic efficiency and income distribution:</a:t>
            </a:r>
          </a:p>
          <a:p>
            <a:r>
              <a:rPr lang="en-US" dirty="0"/>
              <a:t>At the same time Francis Edgeworth defined ‘indifference curves’, the ‘core’ of an exchange economy, and the so-called ‘Edgeworth box’ based on a concept of local Pareto optimality for two criteria.</a:t>
            </a:r>
          </a:p>
          <a:p>
            <a:r>
              <a:rPr lang="en-US" dirty="0"/>
              <a:t>When Kuhn and Tucker formulated optimality conditions for nonlinear optimization with constraints in 1951, they also considered problems with multiple objectives.</a:t>
            </a:r>
          </a:p>
          <a:p>
            <a:endParaRPr lang="en-US" dirty="0"/>
          </a:p>
        </p:txBody>
      </p:sp>
      <p:pic>
        <p:nvPicPr>
          <p:cNvPr id="4" name="Picture 3"/>
          <p:cNvPicPr>
            <a:picLocks noChangeAspect="1"/>
          </p:cNvPicPr>
          <p:nvPr/>
        </p:nvPicPr>
        <p:blipFill>
          <a:blip r:embed="rId3"/>
          <a:stretch>
            <a:fillRect/>
          </a:stretch>
        </p:blipFill>
        <p:spPr>
          <a:xfrm>
            <a:off x="3147083" y="5086790"/>
            <a:ext cx="1118658" cy="1342085"/>
          </a:xfrm>
          <a:prstGeom prst="rect">
            <a:avLst/>
          </a:prstGeom>
        </p:spPr>
      </p:pic>
      <p:pic>
        <p:nvPicPr>
          <p:cNvPr id="5" name="Picture 4"/>
          <p:cNvPicPr>
            <a:picLocks noChangeAspect="1"/>
          </p:cNvPicPr>
          <p:nvPr/>
        </p:nvPicPr>
        <p:blipFill>
          <a:blip r:embed="rId4"/>
          <a:stretch>
            <a:fillRect/>
          </a:stretch>
        </p:blipFill>
        <p:spPr>
          <a:xfrm>
            <a:off x="1865081" y="5086790"/>
            <a:ext cx="1099465" cy="1348933"/>
          </a:xfrm>
          <a:prstGeom prst="rect">
            <a:avLst/>
          </a:prstGeom>
        </p:spPr>
      </p:pic>
      <p:sp>
        <p:nvSpPr>
          <p:cNvPr id="6" name="Rectangle 5"/>
          <p:cNvSpPr/>
          <p:nvPr/>
        </p:nvSpPr>
        <p:spPr>
          <a:xfrm>
            <a:off x="1806331" y="4346129"/>
            <a:ext cx="4572000" cy="646331"/>
          </a:xfrm>
          <a:prstGeom prst="rect">
            <a:avLst/>
          </a:prstGeom>
        </p:spPr>
        <p:txBody>
          <a:bodyPr>
            <a:spAutoFit/>
          </a:bodyPr>
          <a:lstStyle/>
          <a:p>
            <a:r>
              <a:rPr lang="en-US" sz="1200" dirty="0" err="1"/>
              <a:t>Vilfredo</a:t>
            </a:r>
            <a:r>
              <a:rPr lang="en-US" sz="1200" dirty="0"/>
              <a:t> Pareto, </a:t>
            </a:r>
          </a:p>
          <a:p>
            <a:r>
              <a:rPr lang="en-US" sz="1200" dirty="0"/>
              <a:t>Italian economist,</a:t>
            </a:r>
          </a:p>
          <a:p>
            <a:r>
              <a:rPr lang="en-US" sz="1200" dirty="0"/>
              <a:t>1848-1923</a:t>
            </a:r>
          </a:p>
        </p:txBody>
      </p:sp>
      <p:sp>
        <p:nvSpPr>
          <p:cNvPr id="7" name="Rectangle 6"/>
          <p:cNvSpPr/>
          <p:nvPr/>
        </p:nvSpPr>
        <p:spPr>
          <a:xfrm>
            <a:off x="3096821" y="4377424"/>
            <a:ext cx="1509867" cy="830997"/>
          </a:xfrm>
          <a:prstGeom prst="rect">
            <a:avLst/>
          </a:prstGeom>
        </p:spPr>
        <p:txBody>
          <a:bodyPr wrap="square">
            <a:spAutoFit/>
          </a:bodyPr>
          <a:lstStyle/>
          <a:p>
            <a:r>
              <a:rPr lang="en-US" sz="1200" dirty="0"/>
              <a:t>Francis </a:t>
            </a:r>
            <a:r>
              <a:rPr lang="en-US" sz="1200" dirty="0" err="1"/>
              <a:t>Edgeworth</a:t>
            </a:r>
            <a:r>
              <a:rPr lang="en-US" sz="1200" dirty="0"/>
              <a:t>, </a:t>
            </a:r>
          </a:p>
          <a:p>
            <a:r>
              <a:rPr lang="en-US" sz="1200" dirty="0"/>
              <a:t>British Economist,</a:t>
            </a:r>
          </a:p>
          <a:p>
            <a:endParaRPr lang="en-US" sz="1200" dirty="0"/>
          </a:p>
          <a:p>
            <a:endParaRPr lang="en-US" sz="1200" dirty="0"/>
          </a:p>
        </p:txBody>
      </p:sp>
      <p:pic>
        <p:nvPicPr>
          <p:cNvPr id="8" name="Picture 7"/>
          <p:cNvPicPr>
            <a:picLocks noChangeAspect="1"/>
          </p:cNvPicPr>
          <p:nvPr/>
        </p:nvPicPr>
        <p:blipFill>
          <a:blip r:embed="rId5"/>
          <a:stretch>
            <a:fillRect/>
          </a:stretch>
        </p:blipFill>
        <p:spPr>
          <a:xfrm>
            <a:off x="6255250" y="5151324"/>
            <a:ext cx="905060" cy="1271610"/>
          </a:xfrm>
          <a:prstGeom prst="rect">
            <a:avLst/>
          </a:prstGeom>
        </p:spPr>
      </p:pic>
      <p:pic>
        <p:nvPicPr>
          <p:cNvPr id="9" name="Picture 8"/>
          <p:cNvPicPr>
            <a:picLocks noChangeAspect="1"/>
          </p:cNvPicPr>
          <p:nvPr/>
        </p:nvPicPr>
        <p:blipFill>
          <a:blip r:embed="rId6"/>
          <a:stretch>
            <a:fillRect/>
          </a:stretch>
        </p:blipFill>
        <p:spPr>
          <a:xfrm>
            <a:off x="4737318" y="5162948"/>
            <a:ext cx="850445" cy="1272775"/>
          </a:xfrm>
          <a:prstGeom prst="rect">
            <a:avLst/>
          </a:prstGeom>
        </p:spPr>
      </p:pic>
      <p:cxnSp>
        <p:nvCxnSpPr>
          <p:cNvPr id="11" name="Straight Arrow Connector 10"/>
          <p:cNvCxnSpPr/>
          <p:nvPr/>
        </p:nvCxnSpPr>
        <p:spPr>
          <a:xfrm>
            <a:off x="209175" y="5048035"/>
            <a:ext cx="8325925" cy="89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605948" y="6300107"/>
            <a:ext cx="639919" cy="338554"/>
          </a:xfrm>
          <a:prstGeom prst="rect">
            <a:avLst/>
          </a:prstGeom>
          <a:noFill/>
        </p:spPr>
        <p:txBody>
          <a:bodyPr wrap="none" rtlCol="0">
            <a:spAutoFit/>
          </a:bodyPr>
          <a:lstStyle/>
          <a:p>
            <a:r>
              <a:rPr lang="en-US" dirty="0"/>
              <a:t>1951</a:t>
            </a:r>
          </a:p>
        </p:txBody>
      </p:sp>
      <p:sp>
        <p:nvSpPr>
          <p:cNvPr id="13" name="TextBox 12"/>
          <p:cNvSpPr txBox="1"/>
          <p:nvPr/>
        </p:nvSpPr>
        <p:spPr>
          <a:xfrm>
            <a:off x="2376783" y="6394146"/>
            <a:ext cx="1358064" cy="338554"/>
          </a:xfrm>
          <a:prstGeom prst="rect">
            <a:avLst/>
          </a:prstGeom>
          <a:noFill/>
        </p:spPr>
        <p:txBody>
          <a:bodyPr wrap="none" rtlCol="0">
            <a:spAutoFit/>
          </a:bodyPr>
          <a:lstStyle/>
          <a:p>
            <a:r>
              <a:rPr lang="en-US" dirty="0"/>
              <a:t>Around 1900</a:t>
            </a:r>
          </a:p>
        </p:txBody>
      </p:sp>
      <p:sp>
        <p:nvSpPr>
          <p:cNvPr id="14" name="Rectangle 13"/>
          <p:cNvSpPr/>
          <p:nvPr/>
        </p:nvSpPr>
        <p:spPr>
          <a:xfrm>
            <a:off x="4606688" y="4344143"/>
            <a:ext cx="1509867" cy="1200329"/>
          </a:xfrm>
          <a:prstGeom prst="rect">
            <a:avLst/>
          </a:prstGeom>
        </p:spPr>
        <p:txBody>
          <a:bodyPr wrap="square">
            <a:spAutoFit/>
          </a:bodyPr>
          <a:lstStyle/>
          <a:p>
            <a:r>
              <a:rPr lang="en-US" sz="1200" dirty="0"/>
              <a:t>Harold W. Kuhn</a:t>
            </a:r>
          </a:p>
          <a:p>
            <a:r>
              <a:rPr lang="en-US" sz="1200" dirty="0"/>
              <a:t>US-American Mathematician</a:t>
            </a:r>
          </a:p>
          <a:p>
            <a:r>
              <a:rPr lang="en-US" sz="1200" dirty="0"/>
              <a:t>1924-2014</a:t>
            </a:r>
          </a:p>
          <a:p>
            <a:endParaRPr lang="en-US" sz="1200" dirty="0"/>
          </a:p>
          <a:p>
            <a:endParaRPr lang="en-US" sz="1200" dirty="0"/>
          </a:p>
        </p:txBody>
      </p:sp>
      <p:sp>
        <p:nvSpPr>
          <p:cNvPr id="15" name="Rectangle 14"/>
          <p:cNvSpPr/>
          <p:nvPr/>
        </p:nvSpPr>
        <p:spPr>
          <a:xfrm>
            <a:off x="5922532" y="4339667"/>
            <a:ext cx="1712921" cy="1015663"/>
          </a:xfrm>
          <a:prstGeom prst="rect">
            <a:avLst/>
          </a:prstGeom>
        </p:spPr>
        <p:txBody>
          <a:bodyPr wrap="square">
            <a:spAutoFit/>
          </a:bodyPr>
          <a:lstStyle/>
          <a:p>
            <a:r>
              <a:rPr lang="en-US" sz="1200" dirty="0"/>
              <a:t>Albert William Tucker</a:t>
            </a:r>
          </a:p>
          <a:p>
            <a:r>
              <a:rPr lang="en-US" sz="1200" dirty="0"/>
              <a:t>Canadian Mathematician, </a:t>
            </a:r>
          </a:p>
          <a:p>
            <a:r>
              <a:rPr lang="en-US" sz="1200" dirty="0"/>
              <a:t>1905-1995</a:t>
            </a:r>
          </a:p>
          <a:p>
            <a:endParaRPr lang="en-US" sz="1200" dirty="0"/>
          </a:p>
        </p:txBody>
      </p:sp>
    </p:spTree>
    <p:extLst>
      <p:ext uri="{BB962C8B-B14F-4D97-AF65-F5344CB8AC3E}">
        <p14:creationId xmlns:p14="http://schemas.microsoft.com/office/powerpoint/2010/main" val="96854541"/>
      </p:ext>
    </p:extLst>
  </p:cSld>
  <p:clrMapOvr>
    <a:masterClrMapping/>
  </p:clrMapOvr>
  <p:transition>
    <p:pull dir="rd"/>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7660" y="1164115"/>
            <a:ext cx="5808680" cy="4529770"/>
          </a:xfrm>
          <a:prstGeom prst="rect">
            <a:avLst/>
          </a:prstGeom>
        </p:spPr>
      </p:pic>
      <mc:AlternateContent xmlns:mc="http://schemas.openxmlformats.org/markup-compatibility/2006" xmlns:a14="http://schemas.microsoft.com/office/drawing/2010/main">
        <mc:Choice Requires="a14">
          <p:sp>
            <p:nvSpPr>
              <p:cNvPr id="12" name="Freeform 11"/>
              <p:cNvSpPr/>
              <p:nvPr/>
            </p:nvSpPr>
            <p:spPr>
              <a:xfrm>
                <a:off x="2178935" y="1250156"/>
                <a:ext cx="5171984" cy="1223273"/>
              </a:xfrm>
              <a:custGeom>
                <a:avLst/>
                <a:gdLst>
                  <a:gd name="connsiteX0" fmla="*/ 0 w 5372100"/>
                  <a:gd name="connsiteY0" fmla="*/ 0 h 1631030"/>
                  <a:gd name="connsiteX1" fmla="*/ 1257300 w 5372100"/>
                  <a:gd name="connsiteY1" fmla="*/ 1562100 h 1631030"/>
                  <a:gd name="connsiteX2" fmla="*/ 3581400 w 5372100"/>
                  <a:gd name="connsiteY2" fmla="*/ 1219200 h 1631030"/>
                  <a:gd name="connsiteX3" fmla="*/ 5372100 w 5372100"/>
                  <a:gd name="connsiteY3" fmla="*/ 0 h 1631030"/>
                </a:gdLst>
                <a:ahLst/>
                <a:cxnLst>
                  <a:cxn ang="0">
                    <a:pos x="connsiteX0" y="connsiteY0"/>
                  </a:cxn>
                  <a:cxn ang="0">
                    <a:pos x="connsiteX1" y="connsiteY1"/>
                  </a:cxn>
                  <a:cxn ang="0">
                    <a:pos x="connsiteX2" y="connsiteY2"/>
                  </a:cxn>
                  <a:cxn ang="0">
                    <a:pos x="connsiteX3" y="connsiteY3"/>
                  </a:cxn>
                </a:cxnLst>
                <a:rect l="l" t="t" r="r" b="b"/>
                <a:pathLst>
                  <a:path w="5372100" h="1631030">
                    <a:moveTo>
                      <a:pt x="0" y="0"/>
                    </a:moveTo>
                    <a:cubicBezTo>
                      <a:pt x="330200" y="679450"/>
                      <a:pt x="660400" y="1358900"/>
                      <a:pt x="1257300" y="1562100"/>
                    </a:cubicBezTo>
                    <a:cubicBezTo>
                      <a:pt x="1854200" y="1765300"/>
                      <a:pt x="2895600" y="1479550"/>
                      <a:pt x="3581400" y="1219200"/>
                    </a:cubicBezTo>
                    <a:cubicBezTo>
                      <a:pt x="4267200" y="958850"/>
                      <a:pt x="4819650" y="479425"/>
                      <a:pt x="5372100" y="0"/>
                    </a:cubicBezTo>
                  </a:path>
                </a:pathLst>
              </a:custGeom>
              <a:solidFill>
                <a:schemeClr val="accent2">
                  <a:lumMod val="40000"/>
                  <a:lumOff val="60000"/>
                  <a:alpha val="38039"/>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 xmlns:m="http://schemas.openxmlformats.org/officeDocument/2006/math">
                    <m:sSub>
                      <m:sSubPr>
                        <m:ctrlPr>
                          <a:rPr lang="en-US" sz="1200" i="1" dirty="0">
                            <a:solidFill>
                              <a:srgbClr val="FF0000"/>
                            </a:solidFill>
                            <a:latin typeface="Cambria Math" panose="02040503050406030204" pitchFamily="18" charset="0"/>
                          </a:rPr>
                        </m:ctrlPr>
                      </m:sSubPr>
                      <m:e>
                        <m:r>
                          <a:rPr lang="en-US" sz="1200" i="1" dirty="0">
                            <a:solidFill>
                              <a:srgbClr val="FF0000"/>
                            </a:solidFill>
                            <a:latin typeface="Cambria Math" panose="02040503050406030204" pitchFamily="18" charset="0"/>
                          </a:rPr>
                          <m:t>                  </m:t>
                        </m:r>
                        <m:r>
                          <a:rPr lang="en-US" sz="1200" i="1" dirty="0">
                            <a:solidFill>
                              <a:srgbClr val="FF0000"/>
                            </a:solidFill>
                            <a:latin typeface="Cambria Math" panose="02040503050406030204" pitchFamily="18" charset="0"/>
                          </a:rPr>
                          <m:t>𝑔</m:t>
                        </m:r>
                      </m:e>
                      <m:sub>
                        <m:r>
                          <a:rPr lang="en-US" sz="1200" i="1" dirty="0">
                            <a:solidFill>
                              <a:srgbClr val="FF0000"/>
                            </a:solidFill>
                            <a:latin typeface="Cambria Math" panose="02040503050406030204" pitchFamily="18" charset="0"/>
                          </a:rPr>
                          <m:t>1</m:t>
                        </m:r>
                      </m:sub>
                    </m:sSub>
                    <m:d>
                      <m:dPr>
                        <m:ctrlPr>
                          <a:rPr lang="en-US" sz="1200" i="1" dirty="0">
                            <a:solidFill>
                              <a:srgbClr val="FF0000"/>
                            </a:solidFill>
                            <a:latin typeface="Cambria Math" panose="02040503050406030204" pitchFamily="18" charset="0"/>
                          </a:rPr>
                        </m:ctrlPr>
                      </m:dPr>
                      <m:e>
                        <m:r>
                          <a:rPr lang="en-US" sz="1200" i="1" dirty="0">
                            <a:solidFill>
                              <a:srgbClr val="FF0000"/>
                            </a:solidFill>
                            <a:latin typeface="Cambria Math" panose="02040503050406030204" pitchFamily="18" charset="0"/>
                          </a:rPr>
                          <m:t>𝑥</m:t>
                        </m:r>
                        <m:r>
                          <a:rPr lang="en-US" sz="1200" i="1" dirty="0">
                            <a:solidFill>
                              <a:srgbClr val="FF0000"/>
                            </a:solidFill>
                            <a:latin typeface="Cambria Math" panose="02040503050406030204" pitchFamily="18" charset="0"/>
                          </a:rPr>
                          <m:t>,</m:t>
                        </m:r>
                        <m:r>
                          <a:rPr lang="en-US" sz="1200" i="1" dirty="0">
                            <a:solidFill>
                              <a:srgbClr val="FF0000"/>
                            </a:solidFill>
                            <a:latin typeface="Cambria Math" panose="02040503050406030204" pitchFamily="18" charset="0"/>
                          </a:rPr>
                          <m:t>𝑦</m:t>
                        </m:r>
                      </m:e>
                    </m:d>
                  </m:oMath>
                </a14:m>
                <a:r>
                  <a:rPr lang="en-US" sz="1200" dirty="0">
                    <a:solidFill>
                      <a:srgbClr val="FF0000"/>
                    </a:solidFill>
                  </a:rPr>
                  <a:t> infeasible</a:t>
                </a:r>
              </a:p>
              <a:p>
                <a:pPr algn="ctr"/>
                <a:endParaRPr lang="en-US" sz="1200" dirty="0">
                  <a:solidFill>
                    <a:srgbClr val="FF0000"/>
                  </a:solidFill>
                </a:endParaRPr>
              </a:p>
            </p:txBody>
          </p:sp>
        </mc:Choice>
        <mc:Fallback xmlns="">
          <p:sp>
            <p:nvSpPr>
              <p:cNvPr id="12" name="Freeform 11"/>
              <p:cNvSpPr>
                <a:spLocks noRot="1" noChangeAspect="1" noMove="1" noResize="1" noEditPoints="1" noAdjustHandles="1" noChangeArrowheads="1" noChangeShapeType="1" noTextEdit="1"/>
              </p:cNvSpPr>
              <p:nvPr/>
            </p:nvSpPr>
            <p:spPr>
              <a:xfrm>
                <a:off x="2178935" y="1250156"/>
                <a:ext cx="5171984" cy="1223273"/>
              </a:xfrm>
              <a:custGeom>
                <a:avLst/>
                <a:gdLst>
                  <a:gd name="connsiteX0" fmla="*/ 0 w 5372100"/>
                  <a:gd name="connsiteY0" fmla="*/ 0 h 1631030"/>
                  <a:gd name="connsiteX1" fmla="*/ 1257300 w 5372100"/>
                  <a:gd name="connsiteY1" fmla="*/ 1562100 h 1631030"/>
                  <a:gd name="connsiteX2" fmla="*/ 3581400 w 5372100"/>
                  <a:gd name="connsiteY2" fmla="*/ 1219200 h 1631030"/>
                  <a:gd name="connsiteX3" fmla="*/ 5372100 w 5372100"/>
                  <a:gd name="connsiteY3" fmla="*/ 0 h 1631030"/>
                </a:gdLst>
                <a:ahLst/>
                <a:cxnLst>
                  <a:cxn ang="0">
                    <a:pos x="connsiteX0" y="connsiteY0"/>
                  </a:cxn>
                  <a:cxn ang="0">
                    <a:pos x="connsiteX1" y="connsiteY1"/>
                  </a:cxn>
                  <a:cxn ang="0">
                    <a:pos x="connsiteX2" y="connsiteY2"/>
                  </a:cxn>
                  <a:cxn ang="0">
                    <a:pos x="connsiteX3" y="connsiteY3"/>
                  </a:cxn>
                </a:cxnLst>
                <a:rect l="l" t="t" r="r" b="b"/>
                <a:pathLst>
                  <a:path w="5372100" h="1631030">
                    <a:moveTo>
                      <a:pt x="0" y="0"/>
                    </a:moveTo>
                    <a:cubicBezTo>
                      <a:pt x="330200" y="679450"/>
                      <a:pt x="660400" y="1358900"/>
                      <a:pt x="1257300" y="1562100"/>
                    </a:cubicBezTo>
                    <a:cubicBezTo>
                      <a:pt x="1854200" y="1765300"/>
                      <a:pt x="2895600" y="1479550"/>
                      <a:pt x="3581400" y="1219200"/>
                    </a:cubicBezTo>
                    <a:cubicBezTo>
                      <a:pt x="4267200" y="958850"/>
                      <a:pt x="4819650" y="479425"/>
                      <a:pt x="5372100" y="0"/>
                    </a:cubicBezTo>
                  </a:path>
                </a:pathLst>
              </a:custGeom>
              <a:blipFill>
                <a:blip r:embed="rId3"/>
                <a:stretch>
                  <a:fillRect/>
                </a:stretch>
              </a:blipFill>
              <a:ln>
                <a:solidFill>
                  <a:srgbClr val="C00000"/>
                </a:solidFill>
              </a:ln>
            </p:spPr>
            <p:txBody>
              <a:bodyPr/>
              <a:lstStyle/>
              <a:p>
                <a:r>
                  <a:rPr lang="en-US">
                    <a:noFill/>
                  </a:rPr>
                  <a:t> </a:t>
                </a:r>
              </a:p>
            </p:txBody>
          </p:sp>
        </mc:Fallback>
      </mc:AlternateContent>
      <p:sp>
        <p:nvSpPr>
          <p:cNvPr id="13" name="Freeform 12"/>
          <p:cNvSpPr/>
          <p:nvPr/>
        </p:nvSpPr>
        <p:spPr>
          <a:xfrm rot="5400000">
            <a:off x="4566574" y="1866508"/>
            <a:ext cx="3400697" cy="2167993"/>
          </a:xfrm>
          <a:custGeom>
            <a:avLst/>
            <a:gdLst>
              <a:gd name="connsiteX0" fmla="*/ 0 w 5372100"/>
              <a:gd name="connsiteY0" fmla="*/ 0 h 1631030"/>
              <a:gd name="connsiteX1" fmla="*/ 1257300 w 5372100"/>
              <a:gd name="connsiteY1" fmla="*/ 1562100 h 1631030"/>
              <a:gd name="connsiteX2" fmla="*/ 3581400 w 5372100"/>
              <a:gd name="connsiteY2" fmla="*/ 1219200 h 1631030"/>
              <a:gd name="connsiteX3" fmla="*/ 5372100 w 5372100"/>
              <a:gd name="connsiteY3" fmla="*/ 0 h 1631030"/>
            </a:gdLst>
            <a:ahLst/>
            <a:cxnLst>
              <a:cxn ang="0">
                <a:pos x="connsiteX0" y="connsiteY0"/>
              </a:cxn>
              <a:cxn ang="0">
                <a:pos x="connsiteX1" y="connsiteY1"/>
              </a:cxn>
              <a:cxn ang="0">
                <a:pos x="connsiteX2" y="connsiteY2"/>
              </a:cxn>
              <a:cxn ang="0">
                <a:pos x="connsiteX3" y="connsiteY3"/>
              </a:cxn>
            </a:cxnLst>
            <a:rect l="l" t="t" r="r" b="b"/>
            <a:pathLst>
              <a:path w="5372100" h="1631030">
                <a:moveTo>
                  <a:pt x="0" y="0"/>
                </a:moveTo>
                <a:cubicBezTo>
                  <a:pt x="330200" y="679450"/>
                  <a:pt x="660400" y="1358900"/>
                  <a:pt x="1257300" y="1562100"/>
                </a:cubicBezTo>
                <a:cubicBezTo>
                  <a:pt x="1854200" y="1765300"/>
                  <a:pt x="2895600" y="1479550"/>
                  <a:pt x="3581400" y="1219200"/>
                </a:cubicBezTo>
                <a:cubicBezTo>
                  <a:pt x="4267200" y="958850"/>
                  <a:pt x="4819650" y="479425"/>
                  <a:pt x="5372100" y="0"/>
                </a:cubicBezTo>
              </a:path>
            </a:pathLst>
          </a:custGeom>
          <a:solidFill>
            <a:srgbClr val="E2F0D9">
              <a:alpha val="38039"/>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4" name="Oval 13"/>
          <p:cNvSpPr/>
          <p:nvPr/>
        </p:nvSpPr>
        <p:spPr>
          <a:xfrm>
            <a:off x="5122338" y="2220169"/>
            <a:ext cx="121174" cy="121535"/>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mc:AlternateContent xmlns:mc="http://schemas.openxmlformats.org/markup-compatibility/2006" xmlns:a14="http://schemas.microsoft.com/office/drawing/2010/main">
        <mc:Choice Requires="a14">
          <p:sp>
            <p:nvSpPr>
              <p:cNvPr id="15" name="Rectangle 14"/>
              <p:cNvSpPr/>
              <p:nvPr/>
            </p:nvSpPr>
            <p:spPr>
              <a:xfrm>
                <a:off x="5262038" y="1617258"/>
                <a:ext cx="2128019" cy="276999"/>
              </a:xfrm>
              <a:prstGeom prst="rect">
                <a:avLst/>
              </a:prstGeom>
            </p:spPr>
            <p:txBody>
              <a:bodyPr wrap="none">
                <a:spAutoFit/>
              </a:bodyPr>
              <a:lstStyle/>
              <a:p>
                <a:pPr algn="ctr"/>
                <a14:m>
                  <m:oMath xmlns:m="http://schemas.openxmlformats.org/officeDocument/2006/math">
                    <m:sSub>
                      <m:sSubPr>
                        <m:ctrlPr>
                          <a:rPr lang="en-US" sz="1200" i="1" dirty="0">
                            <a:solidFill>
                              <a:srgbClr val="3F6228"/>
                            </a:solidFill>
                            <a:latin typeface="Cambria Math" panose="02040503050406030204" pitchFamily="18" charset="0"/>
                          </a:rPr>
                        </m:ctrlPr>
                      </m:sSubPr>
                      <m:e>
                        <m:r>
                          <a:rPr lang="en-US" sz="1200" i="1" dirty="0">
                            <a:solidFill>
                              <a:srgbClr val="3F6228"/>
                            </a:solidFill>
                            <a:latin typeface="Cambria Math" panose="02040503050406030204" pitchFamily="18" charset="0"/>
                          </a:rPr>
                          <m:t>                  </m:t>
                        </m:r>
                        <m:r>
                          <a:rPr lang="en-US" sz="1200" i="1" dirty="0">
                            <a:solidFill>
                              <a:srgbClr val="3F6228"/>
                            </a:solidFill>
                            <a:latin typeface="Cambria Math" panose="02040503050406030204" pitchFamily="18" charset="0"/>
                          </a:rPr>
                          <m:t>𝑔</m:t>
                        </m:r>
                      </m:e>
                      <m:sub>
                        <m:r>
                          <a:rPr lang="en-US" sz="1200" i="1" dirty="0">
                            <a:solidFill>
                              <a:srgbClr val="3F6228"/>
                            </a:solidFill>
                            <a:latin typeface="Cambria Math" panose="02040503050406030204" pitchFamily="18" charset="0"/>
                          </a:rPr>
                          <m:t>2</m:t>
                        </m:r>
                      </m:sub>
                    </m:sSub>
                    <m:d>
                      <m:dPr>
                        <m:ctrlPr>
                          <a:rPr lang="en-US" sz="1200" i="1" dirty="0">
                            <a:solidFill>
                              <a:srgbClr val="3F6228"/>
                            </a:solidFill>
                            <a:latin typeface="Cambria Math" panose="02040503050406030204" pitchFamily="18" charset="0"/>
                          </a:rPr>
                        </m:ctrlPr>
                      </m:dPr>
                      <m:e>
                        <m:sSub>
                          <m:sSubPr>
                            <m:ctrlPr>
                              <a:rPr lang="en-US" sz="1200" i="1" dirty="0">
                                <a:solidFill>
                                  <a:srgbClr val="3F6228"/>
                                </a:solidFill>
                                <a:latin typeface="Cambria Math" panose="02040503050406030204" pitchFamily="18" charset="0"/>
                              </a:rPr>
                            </m:ctrlPr>
                          </m:sSubPr>
                          <m:e>
                            <m:r>
                              <a:rPr lang="en-US" sz="1200" i="1" dirty="0">
                                <a:solidFill>
                                  <a:srgbClr val="3F6228"/>
                                </a:solidFill>
                                <a:latin typeface="Cambria Math" panose="02040503050406030204" pitchFamily="18" charset="0"/>
                              </a:rPr>
                              <m:t>𝑥</m:t>
                            </m:r>
                          </m:e>
                          <m:sub>
                            <m:r>
                              <a:rPr lang="en-US" sz="1200" i="1" dirty="0">
                                <a:solidFill>
                                  <a:srgbClr val="3F6228"/>
                                </a:solidFill>
                                <a:latin typeface="Cambria Math" panose="02040503050406030204" pitchFamily="18" charset="0"/>
                              </a:rPr>
                              <m:t>1</m:t>
                            </m:r>
                          </m:sub>
                        </m:sSub>
                        <m:r>
                          <a:rPr lang="en-US" sz="1200" i="1" dirty="0">
                            <a:solidFill>
                              <a:srgbClr val="3F6228"/>
                            </a:solidFill>
                            <a:latin typeface="Cambria Math" panose="02040503050406030204" pitchFamily="18" charset="0"/>
                          </a:rPr>
                          <m:t>,</m:t>
                        </m:r>
                        <m:sSub>
                          <m:sSubPr>
                            <m:ctrlPr>
                              <a:rPr lang="en-US" sz="1200" i="1" dirty="0">
                                <a:solidFill>
                                  <a:srgbClr val="3F6228"/>
                                </a:solidFill>
                                <a:latin typeface="Cambria Math" panose="02040503050406030204" pitchFamily="18" charset="0"/>
                              </a:rPr>
                            </m:ctrlPr>
                          </m:sSubPr>
                          <m:e>
                            <m:r>
                              <a:rPr lang="en-US" sz="1200" i="1" dirty="0">
                                <a:solidFill>
                                  <a:srgbClr val="3F6228"/>
                                </a:solidFill>
                                <a:latin typeface="Cambria Math" panose="02040503050406030204" pitchFamily="18" charset="0"/>
                              </a:rPr>
                              <m:t>𝑥</m:t>
                            </m:r>
                          </m:e>
                          <m:sub>
                            <m:r>
                              <a:rPr lang="en-US" sz="1200" i="1" dirty="0">
                                <a:solidFill>
                                  <a:srgbClr val="3F6228"/>
                                </a:solidFill>
                                <a:latin typeface="Cambria Math" panose="02040503050406030204" pitchFamily="18" charset="0"/>
                              </a:rPr>
                              <m:t>2</m:t>
                            </m:r>
                          </m:sub>
                        </m:sSub>
                      </m:e>
                    </m:d>
                  </m:oMath>
                </a14:m>
                <a:r>
                  <a:rPr lang="en-US" sz="1200" dirty="0">
                    <a:solidFill>
                      <a:srgbClr val="3F6228"/>
                    </a:solidFill>
                  </a:rPr>
                  <a:t> infeasible</a:t>
                </a:r>
              </a:p>
            </p:txBody>
          </p:sp>
        </mc:Choice>
        <mc:Fallback xmlns="">
          <p:sp>
            <p:nvSpPr>
              <p:cNvPr id="15" name="Rectangle 14"/>
              <p:cNvSpPr>
                <a:spLocks noRot="1" noChangeAspect="1" noMove="1" noResize="1" noEditPoints="1" noAdjustHandles="1" noChangeArrowheads="1" noChangeShapeType="1" noTextEdit="1"/>
              </p:cNvSpPr>
              <p:nvPr/>
            </p:nvSpPr>
            <p:spPr>
              <a:xfrm>
                <a:off x="5262038" y="1617258"/>
                <a:ext cx="2128019" cy="276999"/>
              </a:xfrm>
              <a:prstGeom prst="rect">
                <a:avLst/>
              </a:prstGeom>
              <a:blipFill>
                <a:blip r:embed="rId4"/>
                <a:stretch>
                  <a:fillRect t="-2174" r="-287" b="-1304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p:cNvSpPr/>
              <p:nvPr/>
            </p:nvSpPr>
            <p:spPr>
              <a:xfrm>
                <a:off x="823946" y="1831431"/>
                <a:ext cx="1764329" cy="276999"/>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sSub>
                        <m:sSubPr>
                          <m:ctrlPr>
                            <a:rPr lang="en-US" sz="1200" i="1" dirty="0">
                              <a:solidFill>
                                <a:srgbClr val="FF0000"/>
                              </a:solidFill>
                              <a:latin typeface="Cambria Math" panose="02040503050406030204" pitchFamily="18" charset="0"/>
                            </a:rPr>
                          </m:ctrlPr>
                        </m:sSubPr>
                        <m:e>
                          <m:r>
                            <a:rPr lang="en-US" sz="1200" i="1" dirty="0">
                              <a:solidFill>
                                <a:srgbClr val="FF0000"/>
                              </a:solidFill>
                              <a:latin typeface="Cambria Math" panose="02040503050406030204" pitchFamily="18" charset="0"/>
                            </a:rPr>
                            <m:t>                  </m:t>
                          </m:r>
                          <m:r>
                            <a:rPr lang="en-US" sz="1200" i="1" dirty="0">
                              <a:solidFill>
                                <a:srgbClr val="FF0000"/>
                              </a:solidFill>
                              <a:latin typeface="Cambria Math" panose="02040503050406030204" pitchFamily="18" charset="0"/>
                            </a:rPr>
                            <m:t>𝑔</m:t>
                          </m:r>
                        </m:e>
                        <m:sub>
                          <m:r>
                            <a:rPr lang="en-US" sz="1200" i="1" dirty="0">
                              <a:solidFill>
                                <a:srgbClr val="FF0000"/>
                              </a:solidFill>
                              <a:latin typeface="Cambria Math" panose="02040503050406030204" pitchFamily="18" charset="0"/>
                            </a:rPr>
                            <m:t>1</m:t>
                          </m:r>
                        </m:sub>
                      </m:sSub>
                      <m:d>
                        <m:dPr>
                          <m:ctrlPr>
                            <a:rPr lang="en-US" sz="1200" i="1" dirty="0">
                              <a:solidFill>
                                <a:srgbClr val="FF0000"/>
                              </a:solidFill>
                              <a:latin typeface="Cambria Math" panose="02040503050406030204" pitchFamily="18" charset="0"/>
                            </a:rPr>
                          </m:ctrlPr>
                        </m:dPr>
                        <m:e>
                          <m:sSub>
                            <m:sSubPr>
                              <m:ctrlPr>
                                <a:rPr lang="en-US" sz="1200" i="1" dirty="0">
                                  <a:solidFill>
                                    <a:srgbClr val="FF0000"/>
                                  </a:solidFill>
                                  <a:latin typeface="Cambria Math" panose="02040503050406030204" pitchFamily="18" charset="0"/>
                                </a:rPr>
                              </m:ctrlPr>
                            </m:sSubPr>
                            <m:e>
                              <m:r>
                                <a:rPr lang="en-US" sz="1200" i="1" dirty="0">
                                  <a:solidFill>
                                    <a:srgbClr val="FF0000"/>
                                  </a:solidFill>
                                  <a:latin typeface="Cambria Math" panose="02040503050406030204" pitchFamily="18" charset="0"/>
                                </a:rPr>
                                <m:t>𝑥</m:t>
                              </m:r>
                            </m:e>
                            <m:sub>
                              <m:r>
                                <a:rPr lang="en-US" sz="1200" i="1" dirty="0">
                                  <a:solidFill>
                                    <a:srgbClr val="FF0000"/>
                                  </a:solidFill>
                                  <a:latin typeface="Cambria Math" panose="02040503050406030204" pitchFamily="18" charset="0"/>
                                </a:rPr>
                                <m:t>1</m:t>
                              </m:r>
                            </m:sub>
                          </m:sSub>
                          <m:r>
                            <a:rPr lang="en-US" sz="1200" i="1" dirty="0">
                              <a:solidFill>
                                <a:srgbClr val="FF0000"/>
                              </a:solidFill>
                              <a:latin typeface="Cambria Math" panose="02040503050406030204" pitchFamily="18" charset="0"/>
                            </a:rPr>
                            <m:t>,</m:t>
                          </m:r>
                          <m:sSub>
                            <m:sSubPr>
                              <m:ctrlPr>
                                <a:rPr lang="en-US" sz="1200" i="1" dirty="0">
                                  <a:solidFill>
                                    <a:srgbClr val="FF0000"/>
                                  </a:solidFill>
                                  <a:latin typeface="Cambria Math" panose="02040503050406030204" pitchFamily="18" charset="0"/>
                                </a:rPr>
                              </m:ctrlPr>
                            </m:sSubPr>
                            <m:e>
                              <m:r>
                                <a:rPr lang="en-US" sz="1200" i="1" dirty="0">
                                  <a:solidFill>
                                    <a:srgbClr val="FF0000"/>
                                  </a:solidFill>
                                  <a:latin typeface="Cambria Math" panose="02040503050406030204" pitchFamily="18" charset="0"/>
                                </a:rPr>
                                <m:t>𝑥</m:t>
                              </m:r>
                            </m:e>
                            <m:sub>
                              <m:r>
                                <a:rPr lang="en-US" sz="1200" i="1" dirty="0">
                                  <a:solidFill>
                                    <a:srgbClr val="FF0000"/>
                                  </a:solidFill>
                                  <a:latin typeface="Cambria Math" panose="02040503050406030204" pitchFamily="18" charset="0"/>
                                </a:rPr>
                                <m:t>2</m:t>
                              </m:r>
                            </m:sub>
                          </m:sSub>
                        </m:e>
                      </m:d>
                      <m:r>
                        <a:rPr lang="en-US" sz="1200" i="1" dirty="0">
                          <a:solidFill>
                            <a:srgbClr val="FF0000"/>
                          </a:solidFill>
                          <a:latin typeface="Cambria Math" panose="02040503050406030204" pitchFamily="18" charset="0"/>
                        </a:rPr>
                        <m:t>≡0</m:t>
                      </m:r>
                    </m:oMath>
                  </m:oMathPara>
                </a14:m>
                <a:endParaRPr lang="en-US" sz="1200" dirty="0">
                  <a:solidFill>
                    <a:srgbClr val="FF0000"/>
                  </a:solidFill>
                </a:endParaRPr>
              </a:p>
            </p:txBody>
          </p:sp>
        </mc:Choice>
        <mc:Fallback xmlns="">
          <p:sp>
            <p:nvSpPr>
              <p:cNvPr id="16" name="Rectangle 15"/>
              <p:cNvSpPr>
                <a:spLocks noRot="1" noChangeAspect="1" noMove="1" noResize="1" noEditPoints="1" noAdjustHandles="1" noChangeArrowheads="1" noChangeShapeType="1" noTextEdit="1"/>
              </p:cNvSpPr>
              <p:nvPr/>
            </p:nvSpPr>
            <p:spPr>
              <a:xfrm>
                <a:off x="823946" y="1831431"/>
                <a:ext cx="1764329" cy="276999"/>
              </a:xfrm>
              <a:prstGeom prst="rect">
                <a:avLst/>
              </a:prstGeom>
              <a:blipFill>
                <a:blip r:embed="rId5"/>
                <a:stretch>
                  <a:fillRect/>
                </a:stretch>
              </a:blipFill>
            </p:spPr>
            <p:txBody>
              <a:bodyPr/>
              <a:lstStyle/>
              <a:p>
                <a:r>
                  <a:rPr lang="en-US">
                    <a:noFill/>
                  </a:rPr>
                  <a:t> </a:t>
                </a:r>
              </a:p>
            </p:txBody>
          </p:sp>
        </mc:Fallback>
      </mc:AlternateContent>
      <p:cxnSp>
        <p:nvCxnSpPr>
          <p:cNvPr id="18" name="Straight Connector 17"/>
          <p:cNvCxnSpPr/>
          <p:nvPr/>
        </p:nvCxnSpPr>
        <p:spPr>
          <a:xfrm flipH="1">
            <a:off x="2395960" y="1755757"/>
            <a:ext cx="60767" cy="106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H="1">
            <a:off x="2238961" y="1639913"/>
            <a:ext cx="190982" cy="19151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1" name="Rectangle 20"/>
              <p:cNvSpPr/>
              <p:nvPr/>
            </p:nvSpPr>
            <p:spPr>
              <a:xfrm>
                <a:off x="6162421" y="4736894"/>
                <a:ext cx="1767920" cy="276999"/>
              </a:xfrm>
              <a:prstGeom prst="rect">
                <a:avLst/>
              </a:prstGeom>
              <a:ln>
                <a:noFill/>
              </a:ln>
            </p:spPr>
            <p:txBody>
              <a:bodyPr wrap="none">
                <a:spAutoFit/>
              </a:bodyPr>
              <a:lstStyle/>
              <a:p>
                <a:pPr algn="ctr"/>
                <a14:m>
                  <m:oMathPara xmlns:m="http://schemas.openxmlformats.org/officeDocument/2006/math">
                    <m:oMathParaPr>
                      <m:jc m:val="centerGroup"/>
                    </m:oMathParaPr>
                    <m:oMath xmlns:m="http://schemas.openxmlformats.org/officeDocument/2006/math">
                      <m:sSub>
                        <m:sSubPr>
                          <m:ctrlPr>
                            <a:rPr lang="en-US" sz="1200" i="1" dirty="0">
                              <a:solidFill>
                                <a:schemeClr val="accent6">
                                  <a:lumMod val="50000"/>
                                </a:schemeClr>
                              </a:solidFill>
                              <a:latin typeface="Cambria Math" panose="02040503050406030204" pitchFamily="18" charset="0"/>
                            </a:rPr>
                          </m:ctrlPr>
                        </m:sSubPr>
                        <m:e>
                          <m:r>
                            <a:rPr lang="en-US" sz="1200" i="1" dirty="0">
                              <a:solidFill>
                                <a:schemeClr val="accent6">
                                  <a:lumMod val="50000"/>
                                </a:schemeClr>
                              </a:solidFill>
                              <a:latin typeface="Cambria Math" panose="02040503050406030204" pitchFamily="18" charset="0"/>
                            </a:rPr>
                            <m:t>                  </m:t>
                          </m:r>
                          <m:r>
                            <a:rPr lang="en-US" sz="1200" i="1" dirty="0">
                              <a:solidFill>
                                <a:schemeClr val="accent6">
                                  <a:lumMod val="50000"/>
                                </a:schemeClr>
                              </a:solidFill>
                              <a:latin typeface="Cambria Math" panose="02040503050406030204" pitchFamily="18" charset="0"/>
                            </a:rPr>
                            <m:t>𝑔</m:t>
                          </m:r>
                        </m:e>
                        <m:sub>
                          <m:r>
                            <a:rPr lang="en-US" sz="1200" i="1" dirty="0">
                              <a:solidFill>
                                <a:schemeClr val="accent6">
                                  <a:lumMod val="50000"/>
                                </a:schemeClr>
                              </a:solidFill>
                              <a:latin typeface="Cambria Math" panose="02040503050406030204" pitchFamily="18" charset="0"/>
                            </a:rPr>
                            <m:t>2</m:t>
                          </m:r>
                        </m:sub>
                      </m:sSub>
                      <m:d>
                        <m:dPr>
                          <m:ctrlPr>
                            <a:rPr lang="en-US" sz="1200" i="1" dirty="0">
                              <a:solidFill>
                                <a:schemeClr val="accent6">
                                  <a:lumMod val="50000"/>
                                </a:schemeClr>
                              </a:solidFill>
                              <a:latin typeface="Cambria Math" panose="02040503050406030204" pitchFamily="18" charset="0"/>
                            </a:rPr>
                          </m:ctrlPr>
                        </m:dPr>
                        <m:e>
                          <m:sSub>
                            <m:sSubPr>
                              <m:ctrlPr>
                                <a:rPr lang="en-US" sz="1200" i="1" dirty="0">
                                  <a:solidFill>
                                    <a:schemeClr val="accent6">
                                      <a:lumMod val="50000"/>
                                    </a:schemeClr>
                                  </a:solidFill>
                                  <a:latin typeface="Cambria Math" panose="02040503050406030204" pitchFamily="18" charset="0"/>
                                </a:rPr>
                              </m:ctrlPr>
                            </m:sSubPr>
                            <m:e>
                              <m:r>
                                <a:rPr lang="en-US" sz="1200" i="1" dirty="0">
                                  <a:solidFill>
                                    <a:schemeClr val="accent6">
                                      <a:lumMod val="50000"/>
                                    </a:schemeClr>
                                  </a:solidFill>
                                  <a:latin typeface="Cambria Math" panose="02040503050406030204" pitchFamily="18" charset="0"/>
                                </a:rPr>
                                <m:t>𝑥</m:t>
                              </m:r>
                            </m:e>
                            <m:sub>
                              <m:r>
                                <a:rPr lang="en-US" sz="1200" i="1" dirty="0">
                                  <a:solidFill>
                                    <a:schemeClr val="accent6">
                                      <a:lumMod val="50000"/>
                                    </a:schemeClr>
                                  </a:solidFill>
                                  <a:latin typeface="Cambria Math" panose="02040503050406030204" pitchFamily="18" charset="0"/>
                                </a:rPr>
                                <m:t>1</m:t>
                              </m:r>
                            </m:sub>
                          </m:sSub>
                          <m:r>
                            <a:rPr lang="en-US" sz="1200" i="1" dirty="0">
                              <a:solidFill>
                                <a:schemeClr val="accent6">
                                  <a:lumMod val="50000"/>
                                </a:schemeClr>
                              </a:solidFill>
                              <a:latin typeface="Cambria Math" panose="02040503050406030204" pitchFamily="18" charset="0"/>
                            </a:rPr>
                            <m:t>,</m:t>
                          </m:r>
                          <m:sSub>
                            <m:sSubPr>
                              <m:ctrlPr>
                                <a:rPr lang="en-US" sz="1200" i="1" dirty="0">
                                  <a:solidFill>
                                    <a:schemeClr val="accent6">
                                      <a:lumMod val="50000"/>
                                    </a:schemeClr>
                                  </a:solidFill>
                                  <a:latin typeface="Cambria Math" panose="02040503050406030204" pitchFamily="18" charset="0"/>
                                </a:rPr>
                              </m:ctrlPr>
                            </m:sSubPr>
                            <m:e>
                              <m:r>
                                <a:rPr lang="en-US" sz="1200" i="1" dirty="0">
                                  <a:solidFill>
                                    <a:schemeClr val="accent6">
                                      <a:lumMod val="50000"/>
                                    </a:schemeClr>
                                  </a:solidFill>
                                  <a:latin typeface="Cambria Math" panose="02040503050406030204" pitchFamily="18" charset="0"/>
                                </a:rPr>
                                <m:t>𝑥</m:t>
                              </m:r>
                            </m:e>
                            <m:sub>
                              <m:r>
                                <a:rPr lang="en-US" sz="1200" i="1" dirty="0">
                                  <a:solidFill>
                                    <a:schemeClr val="accent6">
                                      <a:lumMod val="50000"/>
                                    </a:schemeClr>
                                  </a:solidFill>
                                  <a:latin typeface="Cambria Math" panose="02040503050406030204" pitchFamily="18" charset="0"/>
                                </a:rPr>
                                <m:t>2</m:t>
                              </m:r>
                            </m:sub>
                          </m:sSub>
                        </m:e>
                      </m:d>
                      <m:r>
                        <a:rPr lang="en-US" sz="1200" i="1" dirty="0">
                          <a:solidFill>
                            <a:schemeClr val="accent6">
                              <a:lumMod val="50000"/>
                            </a:schemeClr>
                          </a:solidFill>
                          <a:latin typeface="Cambria Math" panose="02040503050406030204" pitchFamily="18" charset="0"/>
                        </a:rPr>
                        <m:t>≡0</m:t>
                      </m:r>
                    </m:oMath>
                  </m:oMathPara>
                </a14:m>
                <a:endParaRPr lang="en-US" sz="1200" dirty="0">
                  <a:solidFill>
                    <a:schemeClr val="accent6">
                      <a:lumMod val="50000"/>
                    </a:schemeClr>
                  </a:solidFill>
                </a:endParaRPr>
              </a:p>
            </p:txBody>
          </p:sp>
        </mc:Choice>
        <mc:Fallback xmlns="">
          <p:sp>
            <p:nvSpPr>
              <p:cNvPr id="21" name="Rectangle 20"/>
              <p:cNvSpPr>
                <a:spLocks noRot="1" noChangeAspect="1" noMove="1" noResize="1" noEditPoints="1" noAdjustHandles="1" noChangeArrowheads="1" noChangeShapeType="1" noTextEdit="1"/>
              </p:cNvSpPr>
              <p:nvPr/>
            </p:nvSpPr>
            <p:spPr>
              <a:xfrm>
                <a:off x="6162421" y="4736894"/>
                <a:ext cx="1767920" cy="276999"/>
              </a:xfrm>
              <a:prstGeom prst="rect">
                <a:avLst/>
              </a:prstGeom>
              <a:blipFill>
                <a:blip r:embed="rId6"/>
                <a:stretch>
                  <a:fillRect b="-2222"/>
                </a:stretch>
              </a:blipFill>
              <a:ln>
                <a:noFill/>
              </a:ln>
            </p:spPr>
            <p:txBody>
              <a:bodyPr/>
              <a:lstStyle/>
              <a:p>
                <a:r>
                  <a:rPr lang="en-US">
                    <a:noFill/>
                  </a:rPr>
                  <a:t> </a:t>
                </a:r>
              </a:p>
            </p:txBody>
          </p:sp>
        </mc:Fallback>
      </mc:AlternateContent>
      <p:cxnSp>
        <p:nvCxnSpPr>
          <p:cNvPr id="23" name="Straight Connector 22"/>
          <p:cNvCxnSpPr/>
          <p:nvPr/>
        </p:nvCxnSpPr>
        <p:spPr>
          <a:xfrm>
            <a:off x="7185276" y="4555175"/>
            <a:ext cx="0" cy="36343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0979330"/>
      </p:ext>
    </p:extLst>
  </p:cSld>
  <p:clrMapOvr>
    <a:masterClrMapping/>
  </p:clrMapOvr>
  <p:transition>
    <p:pull dir="rd"/>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7618" y="205889"/>
            <a:ext cx="9144000" cy="1143000"/>
          </a:xfrm>
        </p:spPr>
        <p:txBody>
          <a:bodyPr/>
          <a:lstStyle/>
          <a:p>
            <a:r>
              <a:rPr lang="en-US" dirty="0"/>
              <a:t>Development</a:t>
            </a:r>
          </a:p>
        </p:txBody>
      </p:sp>
      <p:sp>
        <p:nvSpPr>
          <p:cNvPr id="3" name="Content Placeholder 2"/>
          <p:cNvSpPr>
            <a:spLocks noGrp="1"/>
          </p:cNvSpPr>
          <p:nvPr>
            <p:ph idx="1"/>
          </p:nvPr>
        </p:nvSpPr>
        <p:spPr/>
        <p:txBody>
          <a:bodyPr/>
          <a:lstStyle/>
          <a:p>
            <a:endParaRPr lang="en-US" dirty="0"/>
          </a:p>
          <a:p>
            <a:r>
              <a:rPr lang="en-US" dirty="0"/>
              <a:t>Ralph Keeney and Howard </a:t>
            </a:r>
            <a:r>
              <a:rPr lang="en-US" dirty="0" err="1"/>
              <a:t>Raiffa</a:t>
            </a:r>
            <a:r>
              <a:rPr lang="en-US" dirty="0"/>
              <a:t> published an important work in 1976. This book was instrumental in establishing the theory of </a:t>
            </a:r>
            <a:r>
              <a:rPr lang="en-US" dirty="0" err="1"/>
              <a:t>multiattribute</a:t>
            </a:r>
            <a:r>
              <a:rPr lang="en-US" dirty="0"/>
              <a:t> value theory (including utility theory) as a discipline. It became a standard reference and text for many generations of study of decision analysis and MCDM.</a:t>
            </a:r>
          </a:p>
          <a:p>
            <a:r>
              <a:rPr lang="en-US" dirty="0"/>
              <a:t>Ralph </a:t>
            </a:r>
            <a:r>
              <a:rPr lang="en-US" dirty="0" err="1"/>
              <a:t>Steuer's</a:t>
            </a:r>
            <a:r>
              <a:rPr lang="en-US" dirty="0"/>
              <a:t> professor, John Evans, suggested the topic of developing a multiple criteria simplex method to compute all efficient extreme points. Inspiration was drawn from earlier works of </a:t>
            </a:r>
            <a:r>
              <a:rPr lang="en-US" dirty="0" err="1"/>
              <a:t>Karlin</a:t>
            </a:r>
            <a:r>
              <a:rPr lang="en-US" dirty="0"/>
              <a:t>, Koopmans, and </a:t>
            </a:r>
            <a:r>
              <a:rPr lang="en-US" dirty="0" err="1"/>
              <a:t>Geoffrion</a:t>
            </a:r>
            <a:r>
              <a:rPr lang="en-US" dirty="0"/>
              <a:t>. </a:t>
            </a:r>
            <a:r>
              <a:rPr lang="en-US" dirty="0" err="1"/>
              <a:t>Steuers</a:t>
            </a:r>
            <a:r>
              <a:rPr lang="en-US" dirty="0"/>
              <a:t> ADBASE computer code for generating efficient points became important. (1986)</a:t>
            </a:r>
          </a:p>
          <a:p>
            <a:endParaRPr lang="en-US" dirty="0"/>
          </a:p>
        </p:txBody>
      </p:sp>
      <p:pic>
        <p:nvPicPr>
          <p:cNvPr id="6" name="Picture 5"/>
          <p:cNvPicPr>
            <a:picLocks noChangeAspect="1"/>
          </p:cNvPicPr>
          <p:nvPr/>
        </p:nvPicPr>
        <p:blipFill>
          <a:blip r:embed="rId2"/>
          <a:stretch>
            <a:fillRect/>
          </a:stretch>
        </p:blipFill>
        <p:spPr>
          <a:xfrm>
            <a:off x="7791701" y="130750"/>
            <a:ext cx="1182989" cy="1485165"/>
          </a:xfrm>
          <a:prstGeom prst="rect">
            <a:avLst/>
          </a:prstGeom>
        </p:spPr>
      </p:pic>
      <p:sp>
        <p:nvSpPr>
          <p:cNvPr id="7" name="TextBox 6"/>
          <p:cNvSpPr txBox="1"/>
          <p:nvPr/>
        </p:nvSpPr>
        <p:spPr>
          <a:xfrm>
            <a:off x="7497395" y="1608307"/>
            <a:ext cx="1646605" cy="415498"/>
          </a:xfrm>
          <a:prstGeom prst="rect">
            <a:avLst/>
          </a:prstGeom>
          <a:noFill/>
        </p:spPr>
        <p:txBody>
          <a:bodyPr wrap="none" rtlCol="0">
            <a:spAutoFit/>
          </a:bodyPr>
          <a:lstStyle/>
          <a:p>
            <a:r>
              <a:rPr lang="en-US" sz="1050" dirty="0"/>
              <a:t>Ralph </a:t>
            </a:r>
            <a:r>
              <a:rPr lang="en-US" sz="1050" dirty="0" err="1"/>
              <a:t>Steuer</a:t>
            </a:r>
            <a:r>
              <a:rPr lang="en-US" sz="1050" dirty="0"/>
              <a:t>, </a:t>
            </a:r>
          </a:p>
          <a:p>
            <a:r>
              <a:rPr lang="en-US" sz="1050" dirty="0"/>
              <a:t>US American Economist</a:t>
            </a:r>
          </a:p>
        </p:txBody>
      </p:sp>
      <p:pic>
        <p:nvPicPr>
          <p:cNvPr id="8" name="Picture 7"/>
          <p:cNvPicPr>
            <a:picLocks noChangeAspect="1"/>
          </p:cNvPicPr>
          <p:nvPr/>
        </p:nvPicPr>
        <p:blipFill>
          <a:blip r:embed="rId3"/>
          <a:stretch>
            <a:fillRect/>
          </a:stretch>
        </p:blipFill>
        <p:spPr>
          <a:xfrm>
            <a:off x="183159" y="123826"/>
            <a:ext cx="1168918" cy="1729999"/>
          </a:xfrm>
          <a:prstGeom prst="rect">
            <a:avLst/>
          </a:prstGeom>
        </p:spPr>
      </p:pic>
      <p:pic>
        <p:nvPicPr>
          <p:cNvPr id="9" name="Picture 8"/>
          <p:cNvPicPr>
            <a:picLocks noChangeAspect="1"/>
          </p:cNvPicPr>
          <p:nvPr/>
        </p:nvPicPr>
        <p:blipFill>
          <a:blip r:embed="rId4"/>
          <a:stretch>
            <a:fillRect/>
          </a:stretch>
        </p:blipFill>
        <p:spPr>
          <a:xfrm>
            <a:off x="1401064" y="123826"/>
            <a:ext cx="1145711" cy="1712201"/>
          </a:xfrm>
          <a:prstGeom prst="rect">
            <a:avLst/>
          </a:prstGeom>
        </p:spPr>
      </p:pic>
      <p:pic>
        <p:nvPicPr>
          <p:cNvPr id="10" name="Picture 9"/>
          <p:cNvPicPr>
            <a:picLocks noChangeAspect="1"/>
          </p:cNvPicPr>
          <p:nvPr/>
        </p:nvPicPr>
        <p:blipFill>
          <a:blip r:embed="rId5"/>
          <a:stretch>
            <a:fillRect/>
          </a:stretch>
        </p:blipFill>
        <p:spPr>
          <a:xfrm>
            <a:off x="197569" y="5319210"/>
            <a:ext cx="1905000" cy="1438275"/>
          </a:xfrm>
          <a:prstGeom prst="rect">
            <a:avLst/>
          </a:prstGeom>
        </p:spPr>
      </p:pic>
      <p:sp>
        <p:nvSpPr>
          <p:cNvPr id="11" name="Rectangle 10"/>
          <p:cNvSpPr/>
          <p:nvPr/>
        </p:nvSpPr>
        <p:spPr>
          <a:xfrm>
            <a:off x="2095529" y="5295166"/>
            <a:ext cx="1153329" cy="830997"/>
          </a:xfrm>
          <a:prstGeom prst="rect">
            <a:avLst/>
          </a:prstGeom>
        </p:spPr>
        <p:txBody>
          <a:bodyPr wrap="none">
            <a:spAutoFit/>
          </a:bodyPr>
          <a:lstStyle/>
          <a:p>
            <a:r>
              <a:rPr lang="en-US" sz="1200" dirty="0"/>
              <a:t>Howard </a:t>
            </a:r>
            <a:r>
              <a:rPr lang="en-US" sz="1200" dirty="0" err="1"/>
              <a:t>Raiffa</a:t>
            </a:r>
            <a:endParaRPr lang="en-US" sz="1200" dirty="0"/>
          </a:p>
          <a:p>
            <a:r>
              <a:rPr lang="en-US" sz="1200" dirty="0"/>
              <a:t>*1924</a:t>
            </a:r>
          </a:p>
          <a:p>
            <a:r>
              <a:rPr lang="en-US" sz="1200" dirty="0"/>
              <a:t>US American</a:t>
            </a:r>
          </a:p>
          <a:p>
            <a:r>
              <a:rPr lang="en-US" sz="1200" dirty="0"/>
              <a:t>Economist</a:t>
            </a:r>
          </a:p>
        </p:txBody>
      </p:sp>
      <p:pic>
        <p:nvPicPr>
          <p:cNvPr id="12" name="Picture 11"/>
          <p:cNvPicPr>
            <a:picLocks noChangeAspect="1"/>
          </p:cNvPicPr>
          <p:nvPr/>
        </p:nvPicPr>
        <p:blipFill>
          <a:blip r:embed="rId6"/>
          <a:stretch>
            <a:fillRect/>
          </a:stretch>
        </p:blipFill>
        <p:spPr>
          <a:xfrm>
            <a:off x="7632339" y="4868422"/>
            <a:ext cx="1420425" cy="1872378"/>
          </a:xfrm>
          <a:prstGeom prst="rect">
            <a:avLst/>
          </a:prstGeom>
        </p:spPr>
      </p:pic>
      <p:sp>
        <p:nvSpPr>
          <p:cNvPr id="13" name="Rectangle 12"/>
          <p:cNvSpPr/>
          <p:nvPr/>
        </p:nvSpPr>
        <p:spPr>
          <a:xfrm>
            <a:off x="6102170" y="5364215"/>
            <a:ext cx="4572000" cy="1200329"/>
          </a:xfrm>
          <a:prstGeom prst="rect">
            <a:avLst/>
          </a:prstGeom>
        </p:spPr>
        <p:txBody>
          <a:bodyPr>
            <a:spAutoFit/>
          </a:bodyPr>
          <a:lstStyle/>
          <a:p>
            <a:r>
              <a:rPr lang="en-US" sz="1200" dirty="0" err="1"/>
              <a:t>Tjalling</a:t>
            </a:r>
            <a:r>
              <a:rPr lang="en-US" sz="1200" dirty="0"/>
              <a:t> Koopmans</a:t>
            </a:r>
          </a:p>
          <a:p>
            <a:r>
              <a:rPr lang="en-US" sz="1200" dirty="0"/>
              <a:t>1910-1985</a:t>
            </a:r>
          </a:p>
          <a:p>
            <a:r>
              <a:rPr lang="en-US" sz="1200" dirty="0"/>
              <a:t>Dutch </a:t>
            </a:r>
          </a:p>
          <a:p>
            <a:r>
              <a:rPr lang="en-US" sz="1200" dirty="0"/>
              <a:t>Mathematician</a:t>
            </a:r>
          </a:p>
          <a:p>
            <a:r>
              <a:rPr lang="en-US" sz="1200" dirty="0"/>
              <a:t>And Nobel Prize</a:t>
            </a:r>
          </a:p>
          <a:p>
            <a:r>
              <a:rPr lang="en-US" sz="1200" dirty="0"/>
              <a:t>(economics) winner</a:t>
            </a:r>
          </a:p>
        </p:txBody>
      </p:sp>
      <p:sp>
        <p:nvSpPr>
          <p:cNvPr id="18" name="Rectangle 17"/>
          <p:cNvSpPr/>
          <p:nvPr/>
        </p:nvSpPr>
        <p:spPr>
          <a:xfrm>
            <a:off x="4345617" y="5237908"/>
            <a:ext cx="1309526" cy="646331"/>
          </a:xfrm>
          <a:prstGeom prst="rect">
            <a:avLst/>
          </a:prstGeom>
        </p:spPr>
        <p:txBody>
          <a:bodyPr wrap="none">
            <a:spAutoFit/>
          </a:bodyPr>
          <a:lstStyle/>
          <a:p>
            <a:r>
              <a:rPr lang="en-US" sz="1200" dirty="0"/>
              <a:t>Ralph Keeney</a:t>
            </a:r>
          </a:p>
          <a:p>
            <a:r>
              <a:rPr lang="en-US" sz="1200" dirty="0"/>
              <a:t>US American</a:t>
            </a:r>
          </a:p>
          <a:p>
            <a:r>
              <a:rPr lang="en-US" sz="1200" dirty="0"/>
              <a:t>Decision Analyst</a:t>
            </a:r>
          </a:p>
        </p:txBody>
      </p:sp>
      <p:pic>
        <p:nvPicPr>
          <p:cNvPr id="4" name="Picture 3"/>
          <p:cNvPicPr>
            <a:picLocks noChangeAspect="1"/>
          </p:cNvPicPr>
          <p:nvPr/>
        </p:nvPicPr>
        <p:blipFill>
          <a:blip r:embed="rId7"/>
          <a:stretch>
            <a:fillRect/>
          </a:stretch>
        </p:blipFill>
        <p:spPr>
          <a:xfrm>
            <a:off x="3253967" y="5319210"/>
            <a:ext cx="1091650" cy="1449092"/>
          </a:xfrm>
          <a:prstGeom prst="rect">
            <a:avLst/>
          </a:prstGeom>
        </p:spPr>
      </p:pic>
    </p:spTree>
    <p:extLst>
      <p:ext uri="{BB962C8B-B14F-4D97-AF65-F5344CB8AC3E}">
        <p14:creationId xmlns:p14="http://schemas.microsoft.com/office/powerpoint/2010/main" val="3598574419"/>
      </p:ext>
    </p:extLst>
  </p:cSld>
  <p:clrMapOvr>
    <a:masterClrMapping/>
  </p:clrMapOvr>
  <p:transition>
    <p:pull dir="r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Development</a:t>
            </a:r>
          </a:p>
        </p:txBody>
      </p:sp>
      <p:sp>
        <p:nvSpPr>
          <p:cNvPr id="3" name="Content Placeholder 2"/>
          <p:cNvSpPr>
            <a:spLocks noGrp="1"/>
          </p:cNvSpPr>
          <p:nvPr>
            <p:ph idx="1"/>
          </p:nvPr>
        </p:nvSpPr>
        <p:spPr>
          <a:xfrm>
            <a:off x="386535" y="1178750"/>
            <a:ext cx="8229600" cy="4525963"/>
          </a:xfrm>
        </p:spPr>
        <p:txBody>
          <a:bodyPr/>
          <a:lstStyle/>
          <a:p>
            <a:r>
              <a:rPr lang="en-US" dirty="0" err="1"/>
              <a:t>Kahnemann</a:t>
            </a:r>
            <a:r>
              <a:rPr lang="en-US" dirty="0"/>
              <a:t> and </a:t>
            </a:r>
            <a:r>
              <a:rPr lang="en-US" dirty="0" err="1"/>
              <a:t>Tversky</a:t>
            </a:r>
            <a:r>
              <a:rPr lang="en-US" dirty="0"/>
              <a:t> studied the psychological aspects of decision making and pointed out (seemingly) irrational components in human decision making.</a:t>
            </a:r>
          </a:p>
          <a:p>
            <a:r>
              <a:rPr lang="en-US" dirty="0"/>
              <a:t>In the closely related field of </a:t>
            </a:r>
            <a:r>
              <a:rPr lang="en-US" i="1" dirty="0"/>
              <a:t>game theory</a:t>
            </a:r>
            <a:r>
              <a:rPr lang="en-US" dirty="0"/>
              <a:t>, John von Neumann and later John Nash studied </a:t>
            </a:r>
            <a:r>
              <a:rPr lang="en-US" b="1" dirty="0"/>
              <a:t>decisions in games </a:t>
            </a:r>
            <a:r>
              <a:rPr lang="en-US" dirty="0"/>
              <a:t>with conflicting parties.</a:t>
            </a:r>
          </a:p>
          <a:p>
            <a:r>
              <a:rPr lang="en-US" dirty="0"/>
              <a:t>Remark: Today, </a:t>
            </a:r>
            <a:r>
              <a:rPr lang="en-US" dirty="0" err="1"/>
              <a:t>multiobjective</a:t>
            </a:r>
            <a:r>
              <a:rPr lang="en-US" dirty="0"/>
              <a:t> game theory, is a topic at the intersection of MODA and game theory</a:t>
            </a:r>
          </a:p>
        </p:txBody>
      </p:sp>
      <p:pic>
        <p:nvPicPr>
          <p:cNvPr id="5" name="Picture 4"/>
          <p:cNvPicPr>
            <a:picLocks noChangeAspect="1"/>
          </p:cNvPicPr>
          <p:nvPr/>
        </p:nvPicPr>
        <p:blipFill>
          <a:blip r:embed="rId3"/>
          <a:stretch>
            <a:fillRect/>
          </a:stretch>
        </p:blipFill>
        <p:spPr>
          <a:xfrm>
            <a:off x="203074" y="4413958"/>
            <a:ext cx="1362075" cy="1771650"/>
          </a:xfrm>
          <a:prstGeom prst="rect">
            <a:avLst/>
          </a:prstGeom>
        </p:spPr>
      </p:pic>
      <p:pic>
        <p:nvPicPr>
          <p:cNvPr id="6" name="Picture 5"/>
          <p:cNvPicPr>
            <a:picLocks noChangeAspect="1"/>
          </p:cNvPicPr>
          <p:nvPr/>
        </p:nvPicPr>
        <p:blipFill>
          <a:blip r:embed="rId4"/>
          <a:stretch>
            <a:fillRect/>
          </a:stretch>
        </p:blipFill>
        <p:spPr>
          <a:xfrm>
            <a:off x="5344302" y="4792182"/>
            <a:ext cx="1350150" cy="1836204"/>
          </a:xfrm>
          <a:prstGeom prst="rect">
            <a:avLst/>
          </a:prstGeom>
        </p:spPr>
      </p:pic>
      <p:pic>
        <p:nvPicPr>
          <p:cNvPr id="7" name="Picture 6"/>
          <p:cNvPicPr>
            <a:picLocks noChangeAspect="1"/>
          </p:cNvPicPr>
          <p:nvPr/>
        </p:nvPicPr>
        <p:blipFill>
          <a:blip r:embed="rId5"/>
          <a:stretch>
            <a:fillRect/>
          </a:stretch>
        </p:blipFill>
        <p:spPr>
          <a:xfrm>
            <a:off x="6918328" y="4788776"/>
            <a:ext cx="1703357" cy="1022014"/>
          </a:xfrm>
          <a:prstGeom prst="rect">
            <a:avLst/>
          </a:prstGeom>
        </p:spPr>
      </p:pic>
      <p:sp>
        <p:nvSpPr>
          <p:cNvPr id="8" name="Rectangle 7"/>
          <p:cNvSpPr/>
          <p:nvPr/>
        </p:nvSpPr>
        <p:spPr>
          <a:xfrm>
            <a:off x="6704791" y="5944725"/>
            <a:ext cx="2439209" cy="954107"/>
          </a:xfrm>
          <a:prstGeom prst="rect">
            <a:avLst/>
          </a:prstGeom>
        </p:spPr>
        <p:txBody>
          <a:bodyPr wrap="square">
            <a:spAutoFit/>
          </a:bodyPr>
          <a:lstStyle/>
          <a:p>
            <a:r>
              <a:rPr lang="en-US" sz="1400" dirty="0"/>
              <a:t>Daniel </a:t>
            </a:r>
            <a:r>
              <a:rPr lang="en-US" sz="1400" dirty="0" err="1"/>
              <a:t>Kahneman</a:t>
            </a:r>
            <a:r>
              <a:rPr lang="en-US" sz="1400" dirty="0"/>
              <a:t> (u,*1934-) &amp; Amos </a:t>
            </a:r>
            <a:r>
              <a:rPr lang="en-US" sz="1400" dirty="0" err="1"/>
              <a:t>Tversky</a:t>
            </a:r>
            <a:r>
              <a:rPr lang="en-US" sz="1400" dirty="0"/>
              <a:t> (l,1937-1996), Israeli socio-psychologists, Nobel Price L</a:t>
            </a:r>
          </a:p>
        </p:txBody>
      </p:sp>
      <p:sp>
        <p:nvSpPr>
          <p:cNvPr id="9" name="Rectangle 8"/>
          <p:cNvSpPr/>
          <p:nvPr/>
        </p:nvSpPr>
        <p:spPr>
          <a:xfrm>
            <a:off x="1609530" y="4775626"/>
            <a:ext cx="1308371" cy="1384995"/>
          </a:xfrm>
          <a:prstGeom prst="rect">
            <a:avLst/>
          </a:prstGeom>
        </p:spPr>
        <p:txBody>
          <a:bodyPr wrap="none">
            <a:spAutoFit/>
          </a:bodyPr>
          <a:lstStyle/>
          <a:p>
            <a:r>
              <a:rPr lang="en-US" sz="1400" dirty="0"/>
              <a:t>John von </a:t>
            </a:r>
          </a:p>
          <a:p>
            <a:r>
              <a:rPr lang="en-US" sz="1400" dirty="0" err="1"/>
              <a:t>Neuman</a:t>
            </a:r>
            <a:r>
              <a:rPr lang="en-US" sz="1400" dirty="0"/>
              <a:t>,</a:t>
            </a:r>
          </a:p>
          <a:p>
            <a:r>
              <a:rPr lang="en-US" sz="1400" dirty="0"/>
              <a:t>US -American</a:t>
            </a:r>
            <a:br>
              <a:rPr lang="en-US" sz="1400" dirty="0"/>
            </a:br>
            <a:r>
              <a:rPr lang="en-US" sz="1400" dirty="0" err="1"/>
              <a:t>Mathematican</a:t>
            </a:r>
            <a:endParaRPr lang="en-US" sz="1400" dirty="0"/>
          </a:p>
          <a:p>
            <a:r>
              <a:rPr lang="en-US" sz="1400" dirty="0"/>
              <a:t>(1903-1957)</a:t>
            </a:r>
          </a:p>
          <a:p>
            <a:endParaRPr lang="en-US" sz="1400" dirty="0"/>
          </a:p>
        </p:txBody>
      </p:sp>
      <p:sp>
        <p:nvSpPr>
          <p:cNvPr id="10" name="Rectangle 9"/>
          <p:cNvSpPr/>
          <p:nvPr/>
        </p:nvSpPr>
        <p:spPr>
          <a:xfrm>
            <a:off x="4035931" y="4756564"/>
            <a:ext cx="1308371" cy="1600438"/>
          </a:xfrm>
          <a:prstGeom prst="rect">
            <a:avLst/>
          </a:prstGeom>
        </p:spPr>
        <p:txBody>
          <a:bodyPr wrap="none">
            <a:spAutoFit/>
          </a:bodyPr>
          <a:lstStyle/>
          <a:p>
            <a:r>
              <a:rPr lang="en-US" sz="1400" dirty="0"/>
              <a:t>John Nash,</a:t>
            </a:r>
          </a:p>
          <a:p>
            <a:r>
              <a:rPr lang="en-US" sz="1400" dirty="0"/>
              <a:t>US -American</a:t>
            </a:r>
            <a:br>
              <a:rPr lang="en-US" sz="1400" dirty="0"/>
            </a:br>
            <a:r>
              <a:rPr lang="en-US" sz="1400" dirty="0" err="1"/>
              <a:t>Mathematican</a:t>
            </a:r>
            <a:endParaRPr lang="en-US" sz="1400" dirty="0"/>
          </a:p>
          <a:p>
            <a:r>
              <a:rPr lang="en-US" sz="1400" dirty="0"/>
              <a:t>(*1928)</a:t>
            </a:r>
          </a:p>
          <a:p>
            <a:r>
              <a:rPr lang="en-US" sz="1400" dirty="0"/>
              <a:t>Nobel Price</a:t>
            </a:r>
            <a:br>
              <a:rPr lang="en-US" sz="1400" dirty="0"/>
            </a:br>
            <a:r>
              <a:rPr lang="en-US" sz="1400" dirty="0"/>
              <a:t>Economics</a:t>
            </a:r>
          </a:p>
          <a:p>
            <a:endParaRPr lang="en-US" sz="1400" dirty="0"/>
          </a:p>
        </p:txBody>
      </p:sp>
      <p:pic>
        <p:nvPicPr>
          <p:cNvPr id="3074" name="Picture 2">
            <a:extLst>
              <a:ext uri="{FF2B5EF4-FFF2-40B4-BE49-F238E27FC236}">
                <a16:creationId xmlns:a16="http://schemas.microsoft.com/office/drawing/2014/main" id="{59261CBB-89CA-4A07-89C0-4CA68E301661}"/>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38008"/>
          <a:stretch/>
        </p:blipFill>
        <p:spPr bwMode="auto">
          <a:xfrm>
            <a:off x="2812300" y="4818204"/>
            <a:ext cx="1174042" cy="151118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EE83AF51-8976-4808-A2C2-8D60A1BDFA57}"/>
              </a:ext>
            </a:extLst>
          </p:cNvPr>
          <p:cNvSpPr txBox="1"/>
          <p:nvPr/>
        </p:nvSpPr>
        <p:spPr>
          <a:xfrm>
            <a:off x="3188161" y="6371967"/>
            <a:ext cx="2340974" cy="338554"/>
          </a:xfrm>
          <a:prstGeom prst="rect">
            <a:avLst/>
          </a:prstGeom>
          <a:noFill/>
        </p:spPr>
        <p:txBody>
          <a:bodyPr wrap="square" rtlCol="0">
            <a:spAutoFit/>
          </a:bodyPr>
          <a:lstStyle/>
          <a:p>
            <a:r>
              <a:rPr lang="en-US" dirty="0"/>
              <a:t>Source: </a:t>
            </a:r>
            <a:r>
              <a:rPr lang="en-US" dirty="0" err="1"/>
              <a:t>wikipedia</a:t>
            </a:r>
            <a:endParaRPr lang="en-US" dirty="0"/>
          </a:p>
        </p:txBody>
      </p:sp>
      <p:sp>
        <p:nvSpPr>
          <p:cNvPr id="15" name="TextBox 14">
            <a:extLst>
              <a:ext uri="{FF2B5EF4-FFF2-40B4-BE49-F238E27FC236}">
                <a16:creationId xmlns:a16="http://schemas.microsoft.com/office/drawing/2014/main" id="{0E761E2E-488E-4C62-8D29-09A498E9164C}"/>
              </a:ext>
            </a:extLst>
          </p:cNvPr>
          <p:cNvSpPr txBox="1"/>
          <p:nvPr/>
        </p:nvSpPr>
        <p:spPr>
          <a:xfrm>
            <a:off x="0" y="6284911"/>
            <a:ext cx="4600574" cy="307777"/>
          </a:xfrm>
          <a:prstGeom prst="rect">
            <a:avLst/>
          </a:prstGeom>
          <a:noFill/>
        </p:spPr>
        <p:txBody>
          <a:bodyPr wrap="square">
            <a:spAutoFit/>
          </a:bodyPr>
          <a:lstStyle/>
          <a:p>
            <a:r>
              <a:rPr lang="en-US" sz="700" dirty="0"/>
              <a:t>© Los Alamos Lab.</a:t>
            </a:r>
          </a:p>
          <a:p>
            <a:r>
              <a:rPr lang="en-US" sz="700" dirty="0"/>
              <a:t>https://www.lanl.gov/resources/web-policies/copyright-legal.php</a:t>
            </a:r>
          </a:p>
        </p:txBody>
      </p:sp>
    </p:spTree>
    <p:extLst>
      <p:ext uri="{BB962C8B-B14F-4D97-AF65-F5344CB8AC3E}">
        <p14:creationId xmlns:p14="http://schemas.microsoft.com/office/powerpoint/2010/main" val="3751879987"/>
      </p:ext>
    </p:extLst>
  </p:cSld>
  <p:clrMapOvr>
    <a:masterClrMapping/>
  </p:clrMapOvr>
  <p:transition>
    <p:pull dir="rd"/>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6395"/>
            <a:ext cx="9144000" cy="1143000"/>
          </a:xfrm>
        </p:spPr>
        <p:txBody>
          <a:bodyPr/>
          <a:lstStyle/>
          <a:p>
            <a:r>
              <a:rPr lang="en-US" dirty="0"/>
              <a:t>Development</a:t>
            </a:r>
          </a:p>
        </p:txBody>
      </p:sp>
      <p:sp>
        <p:nvSpPr>
          <p:cNvPr id="3" name="Content Placeholder 2"/>
          <p:cNvSpPr>
            <a:spLocks noGrp="1"/>
          </p:cNvSpPr>
          <p:nvPr>
            <p:ph idx="1"/>
          </p:nvPr>
        </p:nvSpPr>
        <p:spPr>
          <a:xfrm>
            <a:off x="566555" y="773705"/>
            <a:ext cx="8229600" cy="4525963"/>
          </a:xfrm>
        </p:spPr>
        <p:txBody>
          <a:bodyPr/>
          <a:lstStyle/>
          <a:p>
            <a:r>
              <a:rPr lang="en-US" dirty="0" err="1"/>
              <a:t>Kaisa</a:t>
            </a:r>
            <a:r>
              <a:rPr lang="en-US" dirty="0"/>
              <a:t> </a:t>
            </a:r>
            <a:r>
              <a:rPr lang="en-US" dirty="0" err="1"/>
              <a:t>Miettinen</a:t>
            </a:r>
            <a:r>
              <a:rPr lang="en-US" dirty="0"/>
              <a:t> published a book on Nonlinear </a:t>
            </a:r>
            <a:r>
              <a:rPr lang="en-US" dirty="0" err="1"/>
              <a:t>Multiobjective</a:t>
            </a:r>
            <a:r>
              <a:rPr lang="en-US" dirty="0"/>
              <a:t> Optimization (first edition 1999) which became a standard reference on deterministic methods for solving mathematical programming with multiple criteria. </a:t>
            </a:r>
          </a:p>
          <a:p>
            <a:r>
              <a:rPr lang="en-US" dirty="0" err="1"/>
              <a:t>Kalyanmoy</a:t>
            </a:r>
            <a:r>
              <a:rPr lang="en-US" dirty="0"/>
              <a:t> Deb published a seminal book on Evolutionary Multicriteria Optimization (EMO), including NSGA-II algorithm. </a:t>
            </a:r>
            <a:br>
              <a:rPr lang="en-US" dirty="0"/>
            </a:br>
            <a:r>
              <a:rPr lang="en-US" dirty="0"/>
              <a:t>The work on NSGA-II became the most cited computer</a:t>
            </a:r>
            <a:br>
              <a:rPr lang="en-US" dirty="0"/>
            </a:br>
            <a:r>
              <a:rPr lang="en-US" dirty="0"/>
              <a:t>science paper 2000-2010. </a:t>
            </a:r>
          </a:p>
          <a:p>
            <a:r>
              <a:rPr lang="en-US" dirty="0"/>
              <a:t>Since then EMO is a very active field of research, not only in economics but also in (computer) science and engineering.</a:t>
            </a:r>
          </a:p>
          <a:p>
            <a:r>
              <a:rPr lang="en-US" dirty="0"/>
              <a:t>Recently, new term “Many-objective optimization” for problems with &gt;&gt; 3 objectives, e.g. urban planning, multidisciplinary design.</a:t>
            </a:r>
          </a:p>
          <a:p>
            <a:endParaRPr lang="en-US" dirty="0"/>
          </a:p>
        </p:txBody>
      </p:sp>
      <p:pic>
        <p:nvPicPr>
          <p:cNvPr id="4" name="Picture 3"/>
          <p:cNvPicPr>
            <a:picLocks noChangeAspect="1"/>
          </p:cNvPicPr>
          <p:nvPr/>
        </p:nvPicPr>
        <p:blipFill>
          <a:blip r:embed="rId2"/>
          <a:stretch>
            <a:fillRect/>
          </a:stretch>
        </p:blipFill>
        <p:spPr>
          <a:xfrm>
            <a:off x="6568787" y="4906753"/>
            <a:ext cx="1560711" cy="1548518"/>
          </a:xfrm>
          <a:prstGeom prst="rect">
            <a:avLst/>
          </a:prstGeom>
        </p:spPr>
      </p:pic>
      <p:sp>
        <p:nvSpPr>
          <p:cNvPr id="5" name="Rectangle 4"/>
          <p:cNvSpPr/>
          <p:nvPr/>
        </p:nvSpPr>
        <p:spPr>
          <a:xfrm>
            <a:off x="5063143" y="4854783"/>
            <a:ext cx="4572000" cy="1692771"/>
          </a:xfrm>
          <a:prstGeom prst="rect">
            <a:avLst/>
          </a:prstGeom>
        </p:spPr>
        <p:txBody>
          <a:bodyPr>
            <a:spAutoFit/>
          </a:bodyPr>
          <a:lstStyle/>
          <a:p>
            <a:r>
              <a:rPr lang="en-US" sz="1400" dirty="0" err="1"/>
              <a:t>Kalyanmoy</a:t>
            </a:r>
            <a:r>
              <a:rPr lang="en-US" sz="1400" dirty="0"/>
              <a:t> Deb,</a:t>
            </a:r>
          </a:p>
          <a:p>
            <a:r>
              <a:rPr lang="en-US" sz="1400" dirty="0"/>
              <a:t>Indian Engineer </a:t>
            </a:r>
          </a:p>
          <a:p>
            <a:r>
              <a:rPr lang="en-US" sz="1400" dirty="0"/>
              <a:t>&amp; Computer </a:t>
            </a:r>
          </a:p>
          <a:p>
            <a:r>
              <a:rPr lang="en-US" sz="1400" dirty="0"/>
              <a:t>Scientist</a:t>
            </a:r>
          </a:p>
          <a:p>
            <a:r>
              <a:rPr lang="en-US" dirty="0"/>
              <a:t>Endowed</a:t>
            </a:r>
          </a:p>
          <a:p>
            <a:r>
              <a:rPr lang="en-US" dirty="0" err="1"/>
              <a:t>Koening</a:t>
            </a:r>
            <a:r>
              <a:rPr lang="en-US" dirty="0"/>
              <a:t> Chair,</a:t>
            </a:r>
          </a:p>
          <a:p>
            <a:r>
              <a:rPr lang="en-US" dirty="0"/>
              <a:t>MSU Michigan</a:t>
            </a:r>
          </a:p>
        </p:txBody>
      </p:sp>
      <p:pic>
        <p:nvPicPr>
          <p:cNvPr id="6" name="Picture 5"/>
          <p:cNvPicPr>
            <a:picLocks noChangeAspect="1"/>
          </p:cNvPicPr>
          <p:nvPr/>
        </p:nvPicPr>
        <p:blipFill>
          <a:blip r:embed="rId3"/>
          <a:stretch>
            <a:fillRect/>
          </a:stretch>
        </p:blipFill>
        <p:spPr>
          <a:xfrm>
            <a:off x="3531553" y="4800434"/>
            <a:ext cx="1428750" cy="1905000"/>
          </a:xfrm>
          <a:prstGeom prst="rect">
            <a:avLst/>
          </a:prstGeom>
        </p:spPr>
      </p:pic>
      <p:sp>
        <p:nvSpPr>
          <p:cNvPr id="7" name="Rectangle 6"/>
          <p:cNvSpPr/>
          <p:nvPr/>
        </p:nvSpPr>
        <p:spPr>
          <a:xfrm>
            <a:off x="1545255" y="4867822"/>
            <a:ext cx="4572000" cy="1631216"/>
          </a:xfrm>
          <a:prstGeom prst="rect">
            <a:avLst/>
          </a:prstGeom>
        </p:spPr>
        <p:txBody>
          <a:bodyPr>
            <a:spAutoFit/>
          </a:bodyPr>
          <a:lstStyle/>
          <a:p>
            <a:r>
              <a:rPr lang="en-US" sz="1400" dirty="0" err="1"/>
              <a:t>Kaisa</a:t>
            </a:r>
            <a:r>
              <a:rPr lang="en-US" sz="1400" dirty="0"/>
              <a:t> </a:t>
            </a:r>
            <a:r>
              <a:rPr lang="en-US" sz="1400" dirty="0" err="1"/>
              <a:t>Miettinen</a:t>
            </a:r>
            <a:r>
              <a:rPr lang="en-US" sz="1400" dirty="0"/>
              <a:t>,</a:t>
            </a:r>
          </a:p>
          <a:p>
            <a:r>
              <a:rPr lang="en-US" sz="1400" dirty="0"/>
              <a:t>Finnish Professor for</a:t>
            </a:r>
          </a:p>
          <a:p>
            <a:r>
              <a:rPr lang="en-US" sz="1400" dirty="0"/>
              <a:t>Industrial Optimization</a:t>
            </a:r>
          </a:p>
          <a:p>
            <a:r>
              <a:rPr lang="en-US" sz="1400" dirty="0"/>
              <a:t>President of MCDM</a:t>
            </a:r>
          </a:p>
          <a:p>
            <a:r>
              <a:rPr lang="en-US" sz="1400" dirty="0"/>
              <a:t>Society</a:t>
            </a:r>
          </a:p>
          <a:p>
            <a:endParaRPr lang="en-US" sz="1400" dirty="0"/>
          </a:p>
          <a:p>
            <a:endParaRPr lang="en-US" dirty="0"/>
          </a:p>
        </p:txBody>
      </p:sp>
      <p:cxnSp>
        <p:nvCxnSpPr>
          <p:cNvPr id="9" name="Straight Arrow Connector 8"/>
          <p:cNvCxnSpPr/>
          <p:nvPr/>
        </p:nvCxnSpPr>
        <p:spPr>
          <a:xfrm>
            <a:off x="251520" y="4769701"/>
            <a:ext cx="8550950" cy="179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8877176"/>
      </p:ext>
    </p:extLst>
  </p:cSld>
  <p:clrMapOvr>
    <a:masterClrMapping/>
  </p:clrMapOvr>
  <p:transition>
    <p:pull dir="rd"/>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88" y="323655"/>
            <a:ext cx="9144000" cy="1143000"/>
          </a:xfrm>
        </p:spPr>
        <p:txBody>
          <a:bodyPr/>
          <a:lstStyle/>
          <a:p>
            <a:r>
              <a:rPr lang="en-US" dirty="0"/>
              <a:t>Recent advances: Lorentz Center Workshops: </a:t>
            </a:r>
            <a:br>
              <a:rPr lang="en-US" dirty="0"/>
            </a:br>
            <a:r>
              <a:rPr lang="en-US" dirty="0"/>
              <a:t>SIMCO 2013, SAMCO 2016, MACODA 2019</a:t>
            </a:r>
            <a:br>
              <a:rPr lang="en-US" dirty="0"/>
            </a:br>
            <a:endParaRPr lang="en-US" dirty="0"/>
          </a:p>
        </p:txBody>
      </p:sp>
      <p:pic>
        <p:nvPicPr>
          <p:cNvPr id="3" name="Picture 2"/>
          <p:cNvPicPr>
            <a:picLocks noChangeAspect="1"/>
          </p:cNvPicPr>
          <p:nvPr/>
        </p:nvPicPr>
        <p:blipFill>
          <a:blip r:embed="rId2"/>
          <a:stretch>
            <a:fillRect/>
          </a:stretch>
        </p:blipFill>
        <p:spPr>
          <a:xfrm>
            <a:off x="222544" y="1484894"/>
            <a:ext cx="3322582" cy="4674374"/>
          </a:xfrm>
          <a:prstGeom prst="rect">
            <a:avLst/>
          </a:prstGeom>
        </p:spPr>
      </p:pic>
      <p:pic>
        <p:nvPicPr>
          <p:cNvPr id="6" name="Picture 5"/>
          <p:cNvPicPr>
            <a:picLocks noChangeAspect="1"/>
          </p:cNvPicPr>
          <p:nvPr/>
        </p:nvPicPr>
        <p:blipFill>
          <a:blip r:embed="rId3"/>
          <a:stretch>
            <a:fillRect/>
          </a:stretch>
        </p:blipFill>
        <p:spPr>
          <a:xfrm>
            <a:off x="3560493" y="1520644"/>
            <a:ext cx="3126742" cy="4429733"/>
          </a:xfrm>
          <a:prstGeom prst="rect">
            <a:avLst/>
          </a:prstGeom>
        </p:spPr>
      </p:pic>
      <p:sp>
        <p:nvSpPr>
          <p:cNvPr id="4" name="TextBox 3"/>
          <p:cNvSpPr txBox="1"/>
          <p:nvPr/>
        </p:nvSpPr>
        <p:spPr>
          <a:xfrm>
            <a:off x="669491" y="6260797"/>
            <a:ext cx="3656770" cy="584775"/>
          </a:xfrm>
          <a:prstGeom prst="rect">
            <a:avLst/>
          </a:prstGeom>
          <a:noFill/>
        </p:spPr>
        <p:txBody>
          <a:bodyPr wrap="none" rtlCol="0">
            <a:spAutoFit/>
          </a:bodyPr>
          <a:lstStyle/>
          <a:p>
            <a:r>
              <a:rPr lang="en-US" dirty="0"/>
              <a:t>Indicator-based MCO</a:t>
            </a:r>
          </a:p>
          <a:p>
            <a:r>
              <a:rPr lang="en-US" dirty="0"/>
              <a:t>~ Using Statistical Progress Measures</a:t>
            </a:r>
          </a:p>
        </p:txBody>
      </p:sp>
      <p:sp>
        <p:nvSpPr>
          <p:cNvPr id="7" name="TextBox 6"/>
          <p:cNvSpPr txBox="1"/>
          <p:nvPr/>
        </p:nvSpPr>
        <p:spPr>
          <a:xfrm>
            <a:off x="4887035" y="6262477"/>
            <a:ext cx="3211135" cy="584775"/>
          </a:xfrm>
          <a:prstGeom prst="rect">
            <a:avLst/>
          </a:prstGeom>
          <a:noFill/>
        </p:spPr>
        <p:txBody>
          <a:bodyPr wrap="none" rtlCol="0">
            <a:spAutoFit/>
          </a:bodyPr>
          <a:lstStyle/>
          <a:p>
            <a:r>
              <a:rPr lang="en-US" dirty="0"/>
              <a:t>Surrogate-Model Assisted MCO </a:t>
            </a:r>
          </a:p>
          <a:p>
            <a:r>
              <a:rPr lang="en-US" dirty="0"/>
              <a:t>~ Costly Evaluations (Simulators)</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470541" y="1628800"/>
            <a:ext cx="2440959" cy="3454743"/>
          </a:xfrm>
          <a:prstGeom prst="rect">
            <a:avLst/>
          </a:prstGeom>
        </p:spPr>
      </p:pic>
    </p:spTree>
    <p:extLst>
      <p:ext uri="{BB962C8B-B14F-4D97-AF65-F5344CB8AC3E}">
        <p14:creationId xmlns:p14="http://schemas.microsoft.com/office/powerpoint/2010/main" val="943445328"/>
      </p:ext>
    </p:extLst>
  </p:cSld>
  <p:clrMapOvr>
    <a:masterClrMapping/>
  </p:clrMapOvr>
  <p:transition>
    <p:pull dir="rd"/>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Take home messages</a:t>
            </a:r>
          </a:p>
        </p:txBody>
      </p:sp>
      <p:sp>
        <p:nvSpPr>
          <p:cNvPr id="3" name="Content Placeholder 2"/>
          <p:cNvSpPr>
            <a:spLocks noGrp="1"/>
          </p:cNvSpPr>
          <p:nvPr>
            <p:ph idx="1"/>
          </p:nvPr>
        </p:nvSpPr>
        <p:spPr/>
        <p:txBody>
          <a:bodyPr/>
          <a:lstStyle/>
          <a:p>
            <a:r>
              <a:rPr lang="en-US" dirty="0"/>
              <a:t>The fields of </a:t>
            </a:r>
            <a:r>
              <a:rPr lang="en-US" b="1" dirty="0"/>
              <a:t>multicriteria decision analysis</a:t>
            </a:r>
            <a:r>
              <a:rPr lang="en-US" dirty="0"/>
              <a:t> and </a:t>
            </a:r>
            <a:r>
              <a:rPr lang="en-US" b="1" dirty="0"/>
              <a:t>multicriteria optimization </a:t>
            </a:r>
            <a:r>
              <a:rPr lang="en-US" dirty="0"/>
              <a:t>are distinguished by whether a small finite set is considered or search in a large search space.</a:t>
            </a:r>
          </a:p>
          <a:p>
            <a:r>
              <a:rPr lang="en-US" dirty="0"/>
              <a:t>Multiple parameters influence the problem complexity</a:t>
            </a:r>
          </a:p>
          <a:p>
            <a:r>
              <a:rPr lang="en-US" dirty="0"/>
              <a:t>The fields evolved in parallel, first in </a:t>
            </a:r>
            <a:r>
              <a:rPr lang="en-US" b="1" dirty="0"/>
              <a:t>economics/operations research</a:t>
            </a:r>
            <a:r>
              <a:rPr lang="en-US" dirty="0"/>
              <a:t> and later for other disciplines, especially </a:t>
            </a:r>
            <a:r>
              <a:rPr lang="en-US" b="1" dirty="0"/>
              <a:t>engineering</a:t>
            </a:r>
            <a:r>
              <a:rPr lang="en-US" dirty="0"/>
              <a:t>. and </a:t>
            </a:r>
            <a:r>
              <a:rPr lang="en-US" b="1" dirty="0"/>
              <a:t>data science</a:t>
            </a:r>
          </a:p>
          <a:p>
            <a:r>
              <a:rPr lang="en-US" dirty="0"/>
              <a:t>In machine learning goals are to minimize error rates (false positives, false negatives) &amp; model complexity.</a:t>
            </a:r>
          </a:p>
          <a:p>
            <a:r>
              <a:rPr lang="en-US" dirty="0"/>
              <a:t>In general, multicriteria optimization problems can be defined by the following components: </a:t>
            </a:r>
            <a:r>
              <a:rPr lang="en-US" b="1" dirty="0"/>
              <a:t>search space</a:t>
            </a:r>
            <a:r>
              <a:rPr lang="en-US" dirty="0"/>
              <a:t>, </a:t>
            </a:r>
            <a:r>
              <a:rPr lang="en-US" b="1" dirty="0"/>
              <a:t>objectives</a:t>
            </a:r>
            <a:r>
              <a:rPr lang="en-US" dirty="0"/>
              <a:t>, </a:t>
            </a:r>
            <a:r>
              <a:rPr lang="en-US" b="1" dirty="0"/>
              <a:t>constraints</a:t>
            </a:r>
          </a:p>
          <a:p>
            <a:pPr marL="0" indent="0">
              <a:buNone/>
            </a:pPr>
            <a:endParaRPr lang="en-US" dirty="0"/>
          </a:p>
        </p:txBody>
      </p:sp>
    </p:spTree>
    <p:extLst>
      <p:ext uri="{BB962C8B-B14F-4D97-AF65-F5344CB8AC3E}">
        <p14:creationId xmlns:p14="http://schemas.microsoft.com/office/powerpoint/2010/main" val="1221077128"/>
      </p:ext>
    </p:extLst>
  </p:cSld>
  <p:clrMapOvr>
    <a:masterClrMapping/>
  </p:clrMapOvr>
  <p:transition>
    <p:pull dir="rd"/>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Learning goals – Introduction Unit</a:t>
            </a:r>
            <a:endParaRPr lang="de-DE" dirty="0"/>
          </a:p>
        </p:txBody>
      </p:sp>
      <p:sp>
        <p:nvSpPr>
          <p:cNvPr id="6" name="Inhaltsplatzhalter 5"/>
          <p:cNvSpPr>
            <a:spLocks noGrp="1"/>
          </p:cNvSpPr>
          <p:nvPr>
            <p:ph idx="1"/>
          </p:nvPr>
        </p:nvSpPr>
        <p:spPr/>
        <p:txBody>
          <a:bodyPr/>
          <a:lstStyle/>
          <a:p>
            <a:pPr marL="514350" indent="-514350">
              <a:buFont typeface="+mj-lt"/>
              <a:buAutoNum type="romanUcPeriod"/>
            </a:pPr>
            <a:r>
              <a:rPr lang="nl-NL" dirty="0"/>
              <a:t>What is multicriteria optimization and decision analysis?</a:t>
            </a:r>
          </a:p>
          <a:p>
            <a:pPr marL="514350" indent="-514350">
              <a:buFont typeface="+mj-lt"/>
              <a:buAutoNum type="romanUcPeriod"/>
            </a:pPr>
            <a:r>
              <a:rPr lang="nl-NL" dirty="0"/>
              <a:t>Structure of the course &amp; requirements</a:t>
            </a:r>
          </a:p>
          <a:p>
            <a:pPr marL="514350" indent="-514350">
              <a:buFont typeface="+mj-lt"/>
              <a:buAutoNum type="romanUcPeriod"/>
            </a:pPr>
            <a:r>
              <a:rPr lang="nl-NL" dirty="0"/>
              <a:t>How has this field developed? What were major historical steps?</a:t>
            </a:r>
          </a:p>
          <a:p>
            <a:pPr marL="514350" indent="-514350">
              <a:buFont typeface="+mj-lt"/>
              <a:buAutoNum type="romanUcPeriod"/>
            </a:pPr>
            <a:r>
              <a:rPr lang="nl-NL" dirty="0"/>
              <a:t>Examples of multicriteria optimization problems. What are criteria, search space, and constraints?</a:t>
            </a:r>
          </a:p>
        </p:txBody>
      </p:sp>
    </p:spTree>
  </p:cSld>
  <p:clrMapOvr>
    <a:masterClrMapping/>
  </p:clrMapOvr>
  <p:transition>
    <p:pull dir="r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 of MODA</a:t>
            </a:r>
          </a:p>
        </p:txBody>
      </p:sp>
    </p:spTree>
    <p:extLst>
      <p:ext uri="{BB962C8B-B14F-4D97-AF65-F5344CB8AC3E}">
        <p14:creationId xmlns:p14="http://schemas.microsoft.com/office/powerpoint/2010/main" val="2511657671"/>
      </p:ext>
    </p:extLst>
  </p:cSld>
  <p:clrMapOvr>
    <a:masterClrMapping/>
  </p:clrMapOvr>
  <p:transition>
    <p:pull dir="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4AF54A1-8FC8-4915-9175-3EF7EBA2B0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95" y="273804"/>
            <a:ext cx="9144000" cy="5991225"/>
          </a:xfrm>
          <a:prstGeom prst="rect">
            <a:avLst/>
          </a:prstGeom>
        </p:spPr>
      </p:pic>
      <p:sp>
        <p:nvSpPr>
          <p:cNvPr id="5" name="Rechteck 4"/>
          <p:cNvSpPr/>
          <p:nvPr/>
        </p:nvSpPr>
        <p:spPr>
          <a:xfrm>
            <a:off x="5220072" y="711966"/>
            <a:ext cx="3780420" cy="5434068"/>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2" name="Titel 1"/>
          <p:cNvSpPr>
            <a:spLocks noGrp="1"/>
          </p:cNvSpPr>
          <p:nvPr>
            <p:ph type="title"/>
          </p:nvPr>
        </p:nvSpPr>
        <p:spPr>
          <a:xfrm>
            <a:off x="5436096" y="917945"/>
            <a:ext cx="2978088" cy="857250"/>
          </a:xfrm>
        </p:spPr>
        <p:txBody>
          <a:bodyPr>
            <a:normAutofit/>
          </a:bodyPr>
          <a:lstStyle/>
          <a:p>
            <a:pPr>
              <a:lnSpc>
                <a:spcPts val="3000"/>
              </a:lnSpc>
            </a:pPr>
            <a:r>
              <a:rPr lang="nl-NL" sz="2700" dirty="0"/>
              <a:t>Example 1: </a:t>
            </a:r>
            <a:br>
              <a:rPr lang="nl-NL" sz="2700" dirty="0"/>
            </a:br>
            <a:r>
              <a:rPr lang="nl-NL" sz="2700" dirty="0"/>
              <a:t>Alternative routes </a:t>
            </a:r>
            <a:endParaRPr lang="de-DE" sz="2700" dirty="0"/>
          </a:p>
        </p:txBody>
      </p:sp>
      <p:sp>
        <p:nvSpPr>
          <p:cNvPr id="3" name="Inhaltsplatzhalter 2"/>
          <p:cNvSpPr>
            <a:spLocks noGrp="1"/>
          </p:cNvSpPr>
          <p:nvPr>
            <p:ph idx="1"/>
          </p:nvPr>
        </p:nvSpPr>
        <p:spPr>
          <a:xfrm>
            <a:off x="5624736" y="1771549"/>
            <a:ext cx="1620180" cy="3394472"/>
          </a:xfrm>
        </p:spPr>
        <p:txBody>
          <a:bodyPr/>
          <a:lstStyle/>
          <a:p>
            <a:r>
              <a:rPr lang="nl-NL" dirty="0"/>
              <a:t>Time</a:t>
            </a:r>
          </a:p>
          <a:p>
            <a:r>
              <a:rPr lang="nl-NL" dirty="0"/>
              <a:t>Comfort</a:t>
            </a:r>
          </a:p>
          <a:p>
            <a:r>
              <a:rPr lang="nl-NL" dirty="0"/>
              <a:t>Price</a:t>
            </a:r>
            <a:endParaRPr lang="de-DE" dirty="0"/>
          </a:p>
        </p:txBody>
      </p:sp>
      <p:sp>
        <p:nvSpPr>
          <p:cNvPr id="6" name="Inhaltsplatzhalter 2"/>
          <p:cNvSpPr txBox="1">
            <a:spLocks/>
          </p:cNvSpPr>
          <p:nvPr/>
        </p:nvSpPr>
        <p:spPr>
          <a:xfrm>
            <a:off x="7218294" y="1771549"/>
            <a:ext cx="1620180" cy="3394472"/>
          </a:xfrm>
          <a:prstGeom prst="rect">
            <a:avLst/>
          </a:prstGeom>
        </p:spPr>
        <p:txBody>
          <a:bodyPr vert="horz" lIns="68580" tIns="34290" rIns="68580" bIns="34290" rtlCol="0">
            <a:normAutofit/>
          </a:bodyPr>
          <a:lstStyle/>
          <a:p>
            <a:pPr marL="257175" indent="-257175">
              <a:spcBef>
                <a:spcPct val="20000"/>
              </a:spcBef>
              <a:defRPr/>
            </a:pPr>
            <a:r>
              <a:rPr lang="nl-NL" sz="2400" dirty="0">
                <a:solidFill>
                  <a:srgbClr val="FF0000"/>
                </a:solidFill>
              </a:rPr>
              <a:t>Min</a:t>
            </a:r>
          </a:p>
          <a:p>
            <a:pPr marL="257175" indent="-257175">
              <a:spcBef>
                <a:spcPct val="20000"/>
              </a:spcBef>
              <a:defRPr/>
            </a:pPr>
            <a:r>
              <a:rPr lang="nl-NL" sz="2400" dirty="0">
                <a:solidFill>
                  <a:srgbClr val="00B050"/>
                </a:solidFill>
              </a:rPr>
              <a:t>Max</a:t>
            </a:r>
            <a:endParaRPr lang="de-DE" sz="2400" dirty="0">
              <a:solidFill>
                <a:srgbClr val="00B050"/>
              </a:solidFill>
            </a:endParaRPr>
          </a:p>
          <a:p>
            <a:pPr marL="257175" indent="-257175">
              <a:spcBef>
                <a:spcPct val="20000"/>
              </a:spcBef>
              <a:defRPr/>
            </a:pPr>
            <a:r>
              <a:rPr lang="nl-NL" sz="2400" dirty="0">
                <a:solidFill>
                  <a:srgbClr val="FF0000"/>
                </a:solidFill>
              </a:rPr>
              <a:t>Min</a:t>
            </a:r>
          </a:p>
        </p:txBody>
      </p:sp>
      <p:grpSp>
        <p:nvGrpSpPr>
          <p:cNvPr id="4" name="Gruppieren 75"/>
          <p:cNvGrpSpPr/>
          <p:nvPr/>
        </p:nvGrpSpPr>
        <p:grpSpPr>
          <a:xfrm>
            <a:off x="5436096" y="3250248"/>
            <a:ext cx="3464669" cy="2571750"/>
            <a:chOff x="4716016" y="3384376"/>
            <a:chExt cx="4619559" cy="3429000"/>
          </a:xfrm>
          <a:effectLst>
            <a:outerShdw blurRad="50800" dist="38100" dir="2700000" algn="tl" rotWithShape="0">
              <a:prstClr val="black">
                <a:alpha val="40000"/>
              </a:prstClr>
            </a:outerShdw>
          </a:effectLst>
        </p:grpSpPr>
        <p:sp>
          <p:nvSpPr>
            <p:cNvPr id="18" name="Rechteck 17"/>
            <p:cNvSpPr/>
            <p:nvPr/>
          </p:nvSpPr>
          <p:spPr>
            <a:xfrm>
              <a:off x="4716016" y="3384376"/>
              <a:ext cx="4536504" cy="3429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cxnSp>
          <p:nvCxnSpPr>
            <p:cNvPr id="22" name="Gerade Verbindung mit Pfeil 21"/>
            <p:cNvCxnSpPr/>
            <p:nvPr/>
          </p:nvCxnSpPr>
          <p:spPr>
            <a:xfrm flipV="1">
              <a:off x="5112568" y="3888432"/>
              <a:ext cx="35496" cy="252028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6" name="Gerade Verbindung mit Pfeil 25"/>
            <p:cNvCxnSpPr/>
            <p:nvPr/>
          </p:nvCxnSpPr>
          <p:spPr>
            <a:xfrm>
              <a:off x="5112568" y="6408712"/>
              <a:ext cx="3203848"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1" name="Ellipse 30"/>
            <p:cNvSpPr/>
            <p:nvPr/>
          </p:nvSpPr>
          <p:spPr>
            <a:xfrm>
              <a:off x="6732240" y="5904656"/>
              <a:ext cx="144016" cy="144016"/>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32" name="Ellipse 31"/>
            <p:cNvSpPr/>
            <p:nvPr/>
          </p:nvSpPr>
          <p:spPr>
            <a:xfrm>
              <a:off x="5580112" y="5040560"/>
              <a:ext cx="144016" cy="144016"/>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33" name="Ellipse 32"/>
            <p:cNvSpPr/>
            <p:nvPr/>
          </p:nvSpPr>
          <p:spPr>
            <a:xfrm>
              <a:off x="7524328" y="5976664"/>
              <a:ext cx="144016" cy="144016"/>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34" name="Ellipse 33"/>
            <p:cNvSpPr/>
            <p:nvPr/>
          </p:nvSpPr>
          <p:spPr>
            <a:xfrm>
              <a:off x="6012160" y="5616624"/>
              <a:ext cx="144016" cy="144016"/>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35" name="Ellipse 34"/>
            <p:cNvSpPr/>
            <p:nvPr/>
          </p:nvSpPr>
          <p:spPr>
            <a:xfrm>
              <a:off x="5436096" y="4392488"/>
              <a:ext cx="144016" cy="144016"/>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36" name="Ellipse 35"/>
            <p:cNvSpPr/>
            <p:nvPr/>
          </p:nvSpPr>
          <p:spPr>
            <a:xfrm>
              <a:off x="7020272" y="4752528"/>
              <a:ext cx="144016" cy="14401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37" name="Textfeld 36"/>
            <p:cNvSpPr txBox="1"/>
            <p:nvPr/>
          </p:nvSpPr>
          <p:spPr>
            <a:xfrm>
              <a:off x="8272891" y="6173524"/>
              <a:ext cx="1062684" cy="553997"/>
            </a:xfrm>
            <a:prstGeom prst="rect">
              <a:avLst/>
            </a:prstGeom>
            <a:noFill/>
          </p:spPr>
          <p:txBody>
            <a:bodyPr wrap="none" rtlCol="0">
              <a:spAutoFit/>
            </a:bodyPr>
            <a:lstStyle/>
            <a:p>
              <a:r>
                <a:rPr lang="nl-NL" sz="2100" dirty="0"/>
                <a:t>Price</a:t>
              </a:r>
              <a:endParaRPr lang="de-DE" sz="2100" dirty="0"/>
            </a:p>
          </p:txBody>
        </p:sp>
        <p:sp>
          <p:nvSpPr>
            <p:cNvPr id="38" name="Textfeld 37"/>
            <p:cNvSpPr txBox="1"/>
            <p:nvPr/>
          </p:nvSpPr>
          <p:spPr>
            <a:xfrm>
              <a:off x="4818111" y="3384376"/>
              <a:ext cx="1030112" cy="553997"/>
            </a:xfrm>
            <a:prstGeom prst="rect">
              <a:avLst/>
            </a:prstGeom>
            <a:noFill/>
          </p:spPr>
          <p:txBody>
            <a:bodyPr wrap="none" rtlCol="0">
              <a:spAutoFit/>
            </a:bodyPr>
            <a:lstStyle/>
            <a:p>
              <a:r>
                <a:rPr lang="nl-NL" sz="2100" dirty="0"/>
                <a:t>Time</a:t>
              </a:r>
              <a:endParaRPr lang="de-DE" sz="2100" dirty="0"/>
            </a:p>
          </p:txBody>
        </p:sp>
        <p:sp>
          <p:nvSpPr>
            <p:cNvPr id="57" name="Ellipse 56"/>
            <p:cNvSpPr/>
            <p:nvPr/>
          </p:nvSpPr>
          <p:spPr>
            <a:xfrm>
              <a:off x="8604448" y="4968552"/>
              <a:ext cx="144016" cy="14401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58" name="Ellipse 57"/>
            <p:cNvSpPr/>
            <p:nvPr/>
          </p:nvSpPr>
          <p:spPr>
            <a:xfrm>
              <a:off x="6300192" y="4536504"/>
              <a:ext cx="144016" cy="14401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59" name="Ellipse 58"/>
            <p:cNvSpPr/>
            <p:nvPr/>
          </p:nvSpPr>
          <p:spPr>
            <a:xfrm>
              <a:off x="6588224" y="5256584"/>
              <a:ext cx="144016" cy="14401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60" name="Ellipse 59"/>
            <p:cNvSpPr/>
            <p:nvPr/>
          </p:nvSpPr>
          <p:spPr>
            <a:xfrm>
              <a:off x="7740352" y="4824536"/>
              <a:ext cx="144016" cy="14401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61" name="Ellipse 60"/>
            <p:cNvSpPr/>
            <p:nvPr/>
          </p:nvSpPr>
          <p:spPr>
            <a:xfrm>
              <a:off x="6732240" y="4176464"/>
              <a:ext cx="144016" cy="14401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65" name="Freihandform 64"/>
            <p:cNvSpPr/>
            <p:nvPr/>
          </p:nvSpPr>
          <p:spPr>
            <a:xfrm>
              <a:off x="5295814" y="4168746"/>
              <a:ext cx="2768974" cy="2039856"/>
            </a:xfrm>
            <a:custGeom>
              <a:avLst/>
              <a:gdLst>
                <a:gd name="connsiteX0" fmla="*/ 57807 w 3189889"/>
                <a:gd name="connsiteY0" fmla="*/ 239110 h 2236076"/>
                <a:gd name="connsiteX1" fmla="*/ 73572 w 3189889"/>
                <a:gd name="connsiteY1" fmla="*/ 917027 h 2236076"/>
                <a:gd name="connsiteX2" fmla="*/ 499241 w 3189889"/>
                <a:gd name="connsiteY2" fmla="*/ 1626475 h 2236076"/>
                <a:gd name="connsiteX3" fmla="*/ 1255986 w 3189889"/>
                <a:gd name="connsiteY3" fmla="*/ 2099441 h 2236076"/>
                <a:gd name="connsiteX4" fmla="*/ 2879834 w 3189889"/>
                <a:gd name="connsiteY4" fmla="*/ 2209800 h 2236076"/>
                <a:gd name="connsiteX5" fmla="*/ 3116317 w 3189889"/>
                <a:gd name="connsiteY5" fmla="*/ 1941786 h 2236076"/>
                <a:gd name="connsiteX6" fmla="*/ 2596055 w 3189889"/>
                <a:gd name="connsiteY6" fmla="*/ 1831427 h 2236076"/>
                <a:gd name="connsiteX7" fmla="*/ 1665890 w 3189889"/>
                <a:gd name="connsiteY7" fmla="*/ 1784131 h 2236076"/>
                <a:gd name="connsiteX8" fmla="*/ 861848 w 3189889"/>
                <a:gd name="connsiteY8" fmla="*/ 1500351 h 2236076"/>
                <a:gd name="connsiteX9" fmla="*/ 499241 w 3189889"/>
                <a:gd name="connsiteY9" fmla="*/ 932793 h 2236076"/>
                <a:gd name="connsiteX10" fmla="*/ 420414 w 3189889"/>
                <a:gd name="connsiteY10" fmla="*/ 475593 h 2236076"/>
                <a:gd name="connsiteX11" fmla="*/ 436179 w 3189889"/>
                <a:gd name="connsiteY11" fmla="*/ 112986 h 2236076"/>
                <a:gd name="connsiteX12" fmla="*/ 199696 w 3189889"/>
                <a:gd name="connsiteY12" fmla="*/ 18393 h 2236076"/>
                <a:gd name="connsiteX13" fmla="*/ 57807 w 3189889"/>
                <a:gd name="connsiteY13" fmla="*/ 239110 h 2236076"/>
                <a:gd name="connsiteX0" fmla="*/ 57807 w 3189889"/>
                <a:gd name="connsiteY0" fmla="*/ 181526 h 2178492"/>
                <a:gd name="connsiteX1" fmla="*/ 73572 w 3189889"/>
                <a:gd name="connsiteY1" fmla="*/ 859443 h 2178492"/>
                <a:gd name="connsiteX2" fmla="*/ 499241 w 3189889"/>
                <a:gd name="connsiteY2" fmla="*/ 1568891 h 2178492"/>
                <a:gd name="connsiteX3" fmla="*/ 1255986 w 3189889"/>
                <a:gd name="connsiteY3" fmla="*/ 2041857 h 2178492"/>
                <a:gd name="connsiteX4" fmla="*/ 2879834 w 3189889"/>
                <a:gd name="connsiteY4" fmla="*/ 2152216 h 2178492"/>
                <a:gd name="connsiteX5" fmla="*/ 3116317 w 3189889"/>
                <a:gd name="connsiteY5" fmla="*/ 1884202 h 2178492"/>
                <a:gd name="connsiteX6" fmla="*/ 2596055 w 3189889"/>
                <a:gd name="connsiteY6" fmla="*/ 1773843 h 2178492"/>
                <a:gd name="connsiteX7" fmla="*/ 1665890 w 3189889"/>
                <a:gd name="connsiteY7" fmla="*/ 1726547 h 2178492"/>
                <a:gd name="connsiteX8" fmla="*/ 861848 w 3189889"/>
                <a:gd name="connsiteY8" fmla="*/ 1442767 h 2178492"/>
                <a:gd name="connsiteX9" fmla="*/ 499241 w 3189889"/>
                <a:gd name="connsiteY9" fmla="*/ 875209 h 2178492"/>
                <a:gd name="connsiteX10" fmla="*/ 420414 w 3189889"/>
                <a:gd name="connsiteY10" fmla="*/ 418009 h 2178492"/>
                <a:gd name="connsiteX11" fmla="*/ 436179 w 3189889"/>
                <a:gd name="connsiteY11" fmla="*/ 55402 h 2178492"/>
                <a:gd name="connsiteX12" fmla="*/ 251756 w 3189889"/>
                <a:gd name="connsiteY12" fmla="*/ 85596 h 2178492"/>
                <a:gd name="connsiteX13" fmla="*/ 57807 w 3189889"/>
                <a:gd name="connsiteY13" fmla="*/ 181526 h 2178492"/>
                <a:gd name="connsiteX0" fmla="*/ 57807 w 3189889"/>
                <a:gd name="connsiteY0" fmla="*/ 128974 h 2125940"/>
                <a:gd name="connsiteX1" fmla="*/ 73572 w 3189889"/>
                <a:gd name="connsiteY1" fmla="*/ 806891 h 2125940"/>
                <a:gd name="connsiteX2" fmla="*/ 499241 w 3189889"/>
                <a:gd name="connsiteY2" fmla="*/ 1516339 h 2125940"/>
                <a:gd name="connsiteX3" fmla="*/ 1255986 w 3189889"/>
                <a:gd name="connsiteY3" fmla="*/ 1989305 h 2125940"/>
                <a:gd name="connsiteX4" fmla="*/ 2879834 w 3189889"/>
                <a:gd name="connsiteY4" fmla="*/ 2099664 h 2125940"/>
                <a:gd name="connsiteX5" fmla="*/ 3116317 w 3189889"/>
                <a:gd name="connsiteY5" fmla="*/ 1831650 h 2125940"/>
                <a:gd name="connsiteX6" fmla="*/ 2596055 w 3189889"/>
                <a:gd name="connsiteY6" fmla="*/ 1721291 h 2125940"/>
                <a:gd name="connsiteX7" fmla="*/ 1665890 w 3189889"/>
                <a:gd name="connsiteY7" fmla="*/ 1673995 h 2125940"/>
                <a:gd name="connsiteX8" fmla="*/ 861848 w 3189889"/>
                <a:gd name="connsiteY8" fmla="*/ 1390215 h 2125940"/>
                <a:gd name="connsiteX9" fmla="*/ 499241 w 3189889"/>
                <a:gd name="connsiteY9" fmla="*/ 822657 h 2125940"/>
                <a:gd name="connsiteX10" fmla="*/ 420414 w 3189889"/>
                <a:gd name="connsiteY10" fmla="*/ 365457 h 2125940"/>
                <a:gd name="connsiteX11" fmla="*/ 335675 w 3189889"/>
                <a:gd name="connsiteY11" fmla="*/ 176224 h 2125940"/>
                <a:gd name="connsiteX12" fmla="*/ 251756 w 3189889"/>
                <a:gd name="connsiteY12" fmla="*/ 33044 h 2125940"/>
                <a:gd name="connsiteX13" fmla="*/ 57807 w 3189889"/>
                <a:gd name="connsiteY13" fmla="*/ 128974 h 2125940"/>
                <a:gd name="connsiteX0" fmla="*/ 57807 w 3189889"/>
                <a:gd name="connsiteY0" fmla="*/ 117043 h 2114009"/>
                <a:gd name="connsiteX1" fmla="*/ 73572 w 3189889"/>
                <a:gd name="connsiteY1" fmla="*/ 794960 h 2114009"/>
                <a:gd name="connsiteX2" fmla="*/ 499241 w 3189889"/>
                <a:gd name="connsiteY2" fmla="*/ 1504408 h 2114009"/>
                <a:gd name="connsiteX3" fmla="*/ 1255986 w 3189889"/>
                <a:gd name="connsiteY3" fmla="*/ 1977374 h 2114009"/>
                <a:gd name="connsiteX4" fmla="*/ 2879834 w 3189889"/>
                <a:gd name="connsiteY4" fmla="*/ 2087733 h 2114009"/>
                <a:gd name="connsiteX5" fmla="*/ 3116317 w 3189889"/>
                <a:gd name="connsiteY5" fmla="*/ 1819719 h 2114009"/>
                <a:gd name="connsiteX6" fmla="*/ 2596055 w 3189889"/>
                <a:gd name="connsiteY6" fmla="*/ 1709360 h 2114009"/>
                <a:gd name="connsiteX7" fmla="*/ 1665890 w 3189889"/>
                <a:gd name="connsiteY7" fmla="*/ 1662064 h 2114009"/>
                <a:gd name="connsiteX8" fmla="*/ 861848 w 3189889"/>
                <a:gd name="connsiteY8" fmla="*/ 1378284 h 2114009"/>
                <a:gd name="connsiteX9" fmla="*/ 499241 w 3189889"/>
                <a:gd name="connsiteY9" fmla="*/ 810726 h 2114009"/>
                <a:gd name="connsiteX10" fmla="*/ 420414 w 3189889"/>
                <a:gd name="connsiteY10" fmla="*/ 353526 h 2114009"/>
                <a:gd name="connsiteX11" fmla="*/ 335675 w 3189889"/>
                <a:gd name="connsiteY11" fmla="*/ 164293 h 2114009"/>
                <a:gd name="connsiteX12" fmla="*/ 251756 w 3189889"/>
                <a:gd name="connsiteY12" fmla="*/ 92702 h 2114009"/>
                <a:gd name="connsiteX13" fmla="*/ 57807 w 3189889"/>
                <a:gd name="connsiteY13" fmla="*/ 117043 h 2114009"/>
                <a:gd name="connsiteX0" fmla="*/ 79567 w 3185537"/>
                <a:gd name="connsiteY0" fmla="*/ 238632 h 2045170"/>
                <a:gd name="connsiteX1" fmla="*/ 69220 w 3185537"/>
                <a:gd name="connsiteY1" fmla="*/ 726121 h 2045170"/>
                <a:gd name="connsiteX2" fmla="*/ 494889 w 3185537"/>
                <a:gd name="connsiteY2" fmla="*/ 1435569 h 2045170"/>
                <a:gd name="connsiteX3" fmla="*/ 1251634 w 3185537"/>
                <a:gd name="connsiteY3" fmla="*/ 1908535 h 2045170"/>
                <a:gd name="connsiteX4" fmla="*/ 2875482 w 3185537"/>
                <a:gd name="connsiteY4" fmla="*/ 2018894 h 2045170"/>
                <a:gd name="connsiteX5" fmla="*/ 3111965 w 3185537"/>
                <a:gd name="connsiteY5" fmla="*/ 1750880 h 2045170"/>
                <a:gd name="connsiteX6" fmla="*/ 2591703 w 3185537"/>
                <a:gd name="connsiteY6" fmla="*/ 1640521 h 2045170"/>
                <a:gd name="connsiteX7" fmla="*/ 1661538 w 3185537"/>
                <a:gd name="connsiteY7" fmla="*/ 1593225 h 2045170"/>
                <a:gd name="connsiteX8" fmla="*/ 857496 w 3185537"/>
                <a:gd name="connsiteY8" fmla="*/ 1309445 h 2045170"/>
                <a:gd name="connsiteX9" fmla="*/ 494889 w 3185537"/>
                <a:gd name="connsiteY9" fmla="*/ 741887 h 2045170"/>
                <a:gd name="connsiteX10" fmla="*/ 416062 w 3185537"/>
                <a:gd name="connsiteY10" fmla="*/ 284687 h 2045170"/>
                <a:gd name="connsiteX11" fmla="*/ 331323 w 3185537"/>
                <a:gd name="connsiteY11" fmla="*/ 95454 h 2045170"/>
                <a:gd name="connsiteX12" fmla="*/ 247404 w 3185537"/>
                <a:gd name="connsiteY12" fmla="*/ 23863 h 2045170"/>
                <a:gd name="connsiteX13" fmla="*/ 79567 w 3185537"/>
                <a:gd name="connsiteY13" fmla="*/ 238632 h 2045170"/>
                <a:gd name="connsiteX0" fmla="*/ 29697 w 3219586"/>
                <a:gd name="connsiteY0" fmla="*/ 238631 h 2045170"/>
                <a:gd name="connsiteX1" fmla="*/ 103269 w 3219586"/>
                <a:gd name="connsiteY1" fmla="*/ 726121 h 2045170"/>
                <a:gd name="connsiteX2" fmla="*/ 528938 w 3219586"/>
                <a:gd name="connsiteY2" fmla="*/ 1435569 h 2045170"/>
                <a:gd name="connsiteX3" fmla="*/ 1285683 w 3219586"/>
                <a:gd name="connsiteY3" fmla="*/ 1908535 h 2045170"/>
                <a:gd name="connsiteX4" fmla="*/ 2909531 w 3219586"/>
                <a:gd name="connsiteY4" fmla="*/ 2018894 h 2045170"/>
                <a:gd name="connsiteX5" fmla="*/ 3146014 w 3219586"/>
                <a:gd name="connsiteY5" fmla="*/ 1750880 h 2045170"/>
                <a:gd name="connsiteX6" fmla="*/ 2625752 w 3219586"/>
                <a:gd name="connsiteY6" fmla="*/ 1640521 h 2045170"/>
                <a:gd name="connsiteX7" fmla="*/ 1695587 w 3219586"/>
                <a:gd name="connsiteY7" fmla="*/ 1593225 h 2045170"/>
                <a:gd name="connsiteX8" fmla="*/ 891545 w 3219586"/>
                <a:gd name="connsiteY8" fmla="*/ 1309445 h 2045170"/>
                <a:gd name="connsiteX9" fmla="*/ 528938 w 3219586"/>
                <a:gd name="connsiteY9" fmla="*/ 741887 h 2045170"/>
                <a:gd name="connsiteX10" fmla="*/ 450111 w 3219586"/>
                <a:gd name="connsiteY10" fmla="*/ 284687 h 2045170"/>
                <a:gd name="connsiteX11" fmla="*/ 365372 w 3219586"/>
                <a:gd name="connsiteY11" fmla="*/ 95454 h 2045170"/>
                <a:gd name="connsiteX12" fmla="*/ 281453 w 3219586"/>
                <a:gd name="connsiteY12" fmla="*/ 23863 h 2045170"/>
                <a:gd name="connsiteX13" fmla="*/ 29697 w 3219586"/>
                <a:gd name="connsiteY13" fmla="*/ 238631 h 2045170"/>
                <a:gd name="connsiteX0" fmla="*/ 79567 w 3185537"/>
                <a:gd name="connsiteY0" fmla="*/ 238631 h 2045170"/>
                <a:gd name="connsiteX1" fmla="*/ 69220 w 3185537"/>
                <a:gd name="connsiteY1" fmla="*/ 726121 h 2045170"/>
                <a:gd name="connsiteX2" fmla="*/ 494889 w 3185537"/>
                <a:gd name="connsiteY2" fmla="*/ 1435569 h 2045170"/>
                <a:gd name="connsiteX3" fmla="*/ 1251634 w 3185537"/>
                <a:gd name="connsiteY3" fmla="*/ 1908535 h 2045170"/>
                <a:gd name="connsiteX4" fmla="*/ 2875482 w 3185537"/>
                <a:gd name="connsiteY4" fmla="*/ 2018894 h 2045170"/>
                <a:gd name="connsiteX5" fmla="*/ 3111965 w 3185537"/>
                <a:gd name="connsiteY5" fmla="*/ 1750880 h 2045170"/>
                <a:gd name="connsiteX6" fmla="*/ 2591703 w 3185537"/>
                <a:gd name="connsiteY6" fmla="*/ 1640521 h 2045170"/>
                <a:gd name="connsiteX7" fmla="*/ 1661538 w 3185537"/>
                <a:gd name="connsiteY7" fmla="*/ 1593225 h 2045170"/>
                <a:gd name="connsiteX8" fmla="*/ 857496 w 3185537"/>
                <a:gd name="connsiteY8" fmla="*/ 1309445 h 2045170"/>
                <a:gd name="connsiteX9" fmla="*/ 494889 w 3185537"/>
                <a:gd name="connsiteY9" fmla="*/ 741887 h 2045170"/>
                <a:gd name="connsiteX10" fmla="*/ 416062 w 3185537"/>
                <a:gd name="connsiteY10" fmla="*/ 284687 h 2045170"/>
                <a:gd name="connsiteX11" fmla="*/ 331323 w 3185537"/>
                <a:gd name="connsiteY11" fmla="*/ 95454 h 2045170"/>
                <a:gd name="connsiteX12" fmla="*/ 247404 w 3185537"/>
                <a:gd name="connsiteY12" fmla="*/ 23863 h 2045170"/>
                <a:gd name="connsiteX13" fmla="*/ 79567 w 3185537"/>
                <a:gd name="connsiteY13" fmla="*/ 238631 h 2045170"/>
                <a:gd name="connsiteX0" fmla="*/ 79567 w 3185537"/>
                <a:gd name="connsiteY0" fmla="*/ 226700 h 2033239"/>
                <a:gd name="connsiteX1" fmla="*/ 69220 w 3185537"/>
                <a:gd name="connsiteY1" fmla="*/ 714190 h 2033239"/>
                <a:gd name="connsiteX2" fmla="*/ 494889 w 3185537"/>
                <a:gd name="connsiteY2" fmla="*/ 1423638 h 2033239"/>
                <a:gd name="connsiteX3" fmla="*/ 1251634 w 3185537"/>
                <a:gd name="connsiteY3" fmla="*/ 1896604 h 2033239"/>
                <a:gd name="connsiteX4" fmla="*/ 2875482 w 3185537"/>
                <a:gd name="connsiteY4" fmla="*/ 2006963 h 2033239"/>
                <a:gd name="connsiteX5" fmla="*/ 3111965 w 3185537"/>
                <a:gd name="connsiteY5" fmla="*/ 1738949 h 2033239"/>
                <a:gd name="connsiteX6" fmla="*/ 2591703 w 3185537"/>
                <a:gd name="connsiteY6" fmla="*/ 1628590 h 2033239"/>
                <a:gd name="connsiteX7" fmla="*/ 1661538 w 3185537"/>
                <a:gd name="connsiteY7" fmla="*/ 1581294 h 2033239"/>
                <a:gd name="connsiteX8" fmla="*/ 857496 w 3185537"/>
                <a:gd name="connsiteY8" fmla="*/ 1297514 h 2033239"/>
                <a:gd name="connsiteX9" fmla="*/ 494889 w 3185537"/>
                <a:gd name="connsiteY9" fmla="*/ 729956 h 2033239"/>
                <a:gd name="connsiteX10" fmla="*/ 416062 w 3185537"/>
                <a:gd name="connsiteY10" fmla="*/ 272756 h 2033239"/>
                <a:gd name="connsiteX11" fmla="*/ 415242 w 3185537"/>
                <a:gd name="connsiteY11" fmla="*/ 155110 h 2033239"/>
                <a:gd name="connsiteX12" fmla="*/ 247404 w 3185537"/>
                <a:gd name="connsiteY12" fmla="*/ 11932 h 2033239"/>
                <a:gd name="connsiteX13" fmla="*/ 79567 w 3185537"/>
                <a:gd name="connsiteY13" fmla="*/ 226700 h 2033239"/>
                <a:gd name="connsiteX0" fmla="*/ 79567 w 3185537"/>
                <a:gd name="connsiteY0" fmla="*/ 222444 h 2028983"/>
                <a:gd name="connsiteX1" fmla="*/ 69220 w 3185537"/>
                <a:gd name="connsiteY1" fmla="*/ 709934 h 2028983"/>
                <a:gd name="connsiteX2" fmla="*/ 494889 w 3185537"/>
                <a:gd name="connsiteY2" fmla="*/ 1419382 h 2028983"/>
                <a:gd name="connsiteX3" fmla="*/ 1251634 w 3185537"/>
                <a:gd name="connsiteY3" fmla="*/ 1892348 h 2028983"/>
                <a:gd name="connsiteX4" fmla="*/ 2875482 w 3185537"/>
                <a:gd name="connsiteY4" fmla="*/ 2002707 h 2028983"/>
                <a:gd name="connsiteX5" fmla="*/ 3111965 w 3185537"/>
                <a:gd name="connsiteY5" fmla="*/ 1734693 h 2028983"/>
                <a:gd name="connsiteX6" fmla="*/ 2591703 w 3185537"/>
                <a:gd name="connsiteY6" fmla="*/ 1624334 h 2028983"/>
                <a:gd name="connsiteX7" fmla="*/ 1661538 w 3185537"/>
                <a:gd name="connsiteY7" fmla="*/ 1577038 h 2028983"/>
                <a:gd name="connsiteX8" fmla="*/ 857496 w 3185537"/>
                <a:gd name="connsiteY8" fmla="*/ 1293258 h 2028983"/>
                <a:gd name="connsiteX9" fmla="*/ 494889 w 3185537"/>
                <a:gd name="connsiteY9" fmla="*/ 725700 h 2028983"/>
                <a:gd name="connsiteX10" fmla="*/ 416062 w 3185537"/>
                <a:gd name="connsiteY10" fmla="*/ 268500 h 2028983"/>
                <a:gd name="connsiteX11" fmla="*/ 247404 w 3185537"/>
                <a:gd name="connsiteY11" fmla="*/ 7676 h 2028983"/>
                <a:gd name="connsiteX12" fmla="*/ 79567 w 3185537"/>
                <a:gd name="connsiteY12" fmla="*/ 222444 h 2028983"/>
                <a:gd name="connsiteX0" fmla="*/ 79567 w 3155677"/>
                <a:gd name="connsiteY0" fmla="*/ 222444 h 2030460"/>
                <a:gd name="connsiteX1" fmla="*/ 69220 w 3155677"/>
                <a:gd name="connsiteY1" fmla="*/ 709934 h 2030460"/>
                <a:gd name="connsiteX2" fmla="*/ 494889 w 3155677"/>
                <a:gd name="connsiteY2" fmla="*/ 1419382 h 2030460"/>
                <a:gd name="connsiteX3" fmla="*/ 1251634 w 3155677"/>
                <a:gd name="connsiteY3" fmla="*/ 1892348 h 2030460"/>
                <a:gd name="connsiteX4" fmla="*/ 2875482 w 3155677"/>
                <a:gd name="connsiteY4" fmla="*/ 2002707 h 2030460"/>
                <a:gd name="connsiteX5" fmla="*/ 2932806 w 3155677"/>
                <a:gd name="connsiteY5" fmla="*/ 1725830 h 2030460"/>
                <a:gd name="connsiteX6" fmla="*/ 2591703 w 3155677"/>
                <a:gd name="connsiteY6" fmla="*/ 1624334 h 2030460"/>
                <a:gd name="connsiteX7" fmla="*/ 1661538 w 3155677"/>
                <a:gd name="connsiteY7" fmla="*/ 1577038 h 2030460"/>
                <a:gd name="connsiteX8" fmla="*/ 857496 w 3155677"/>
                <a:gd name="connsiteY8" fmla="*/ 1293258 h 2030460"/>
                <a:gd name="connsiteX9" fmla="*/ 494889 w 3155677"/>
                <a:gd name="connsiteY9" fmla="*/ 725700 h 2030460"/>
                <a:gd name="connsiteX10" fmla="*/ 416062 w 3155677"/>
                <a:gd name="connsiteY10" fmla="*/ 268500 h 2030460"/>
                <a:gd name="connsiteX11" fmla="*/ 247404 w 3155677"/>
                <a:gd name="connsiteY11" fmla="*/ 7676 h 2030460"/>
                <a:gd name="connsiteX12" fmla="*/ 79567 w 3155677"/>
                <a:gd name="connsiteY12" fmla="*/ 222444 h 2030460"/>
                <a:gd name="connsiteX0" fmla="*/ 79567 w 3213001"/>
                <a:gd name="connsiteY0" fmla="*/ 222444 h 1979217"/>
                <a:gd name="connsiteX1" fmla="*/ 69220 w 3213001"/>
                <a:gd name="connsiteY1" fmla="*/ 709934 h 1979217"/>
                <a:gd name="connsiteX2" fmla="*/ 494889 w 3213001"/>
                <a:gd name="connsiteY2" fmla="*/ 1419382 h 1979217"/>
                <a:gd name="connsiteX3" fmla="*/ 1251634 w 3213001"/>
                <a:gd name="connsiteY3" fmla="*/ 1892348 h 1979217"/>
                <a:gd name="connsiteX4" fmla="*/ 2932806 w 3213001"/>
                <a:gd name="connsiteY4" fmla="*/ 1940599 h 1979217"/>
                <a:gd name="connsiteX5" fmla="*/ 2932806 w 3213001"/>
                <a:gd name="connsiteY5" fmla="*/ 1725830 h 1979217"/>
                <a:gd name="connsiteX6" fmla="*/ 2591703 w 3213001"/>
                <a:gd name="connsiteY6" fmla="*/ 1624334 h 1979217"/>
                <a:gd name="connsiteX7" fmla="*/ 1661538 w 3213001"/>
                <a:gd name="connsiteY7" fmla="*/ 1577038 h 1979217"/>
                <a:gd name="connsiteX8" fmla="*/ 857496 w 3213001"/>
                <a:gd name="connsiteY8" fmla="*/ 1293258 h 1979217"/>
                <a:gd name="connsiteX9" fmla="*/ 494889 w 3213001"/>
                <a:gd name="connsiteY9" fmla="*/ 725700 h 1979217"/>
                <a:gd name="connsiteX10" fmla="*/ 416062 w 3213001"/>
                <a:gd name="connsiteY10" fmla="*/ 268500 h 1979217"/>
                <a:gd name="connsiteX11" fmla="*/ 247404 w 3213001"/>
                <a:gd name="connsiteY11" fmla="*/ 7676 h 1979217"/>
                <a:gd name="connsiteX12" fmla="*/ 79567 w 3213001"/>
                <a:gd name="connsiteY12" fmla="*/ 222444 h 1979217"/>
                <a:gd name="connsiteX0" fmla="*/ 79567 w 3213001"/>
                <a:gd name="connsiteY0" fmla="*/ 222444 h 2039941"/>
                <a:gd name="connsiteX1" fmla="*/ 69220 w 3213001"/>
                <a:gd name="connsiteY1" fmla="*/ 709934 h 2039941"/>
                <a:gd name="connsiteX2" fmla="*/ 494889 w 3213001"/>
                <a:gd name="connsiteY2" fmla="*/ 1419382 h 2039941"/>
                <a:gd name="connsiteX3" fmla="*/ 1251634 w 3213001"/>
                <a:gd name="connsiteY3" fmla="*/ 1892348 h 2039941"/>
                <a:gd name="connsiteX4" fmla="*/ 2932806 w 3213001"/>
                <a:gd name="connsiteY4" fmla="*/ 2012188 h 2039941"/>
                <a:gd name="connsiteX5" fmla="*/ 2932806 w 3213001"/>
                <a:gd name="connsiteY5" fmla="*/ 1725830 h 2039941"/>
                <a:gd name="connsiteX6" fmla="*/ 2591703 w 3213001"/>
                <a:gd name="connsiteY6" fmla="*/ 1624334 h 2039941"/>
                <a:gd name="connsiteX7" fmla="*/ 1661538 w 3213001"/>
                <a:gd name="connsiteY7" fmla="*/ 1577038 h 2039941"/>
                <a:gd name="connsiteX8" fmla="*/ 857496 w 3213001"/>
                <a:gd name="connsiteY8" fmla="*/ 1293258 h 2039941"/>
                <a:gd name="connsiteX9" fmla="*/ 494889 w 3213001"/>
                <a:gd name="connsiteY9" fmla="*/ 725700 h 2039941"/>
                <a:gd name="connsiteX10" fmla="*/ 416062 w 3213001"/>
                <a:gd name="connsiteY10" fmla="*/ 268500 h 2039941"/>
                <a:gd name="connsiteX11" fmla="*/ 247404 w 3213001"/>
                <a:gd name="connsiteY11" fmla="*/ 7676 h 2039941"/>
                <a:gd name="connsiteX12" fmla="*/ 79567 w 3213001"/>
                <a:gd name="connsiteY12" fmla="*/ 222444 h 2039941"/>
                <a:gd name="connsiteX0" fmla="*/ 79567 w 3213001"/>
                <a:gd name="connsiteY0" fmla="*/ 222444 h 2039941"/>
                <a:gd name="connsiteX1" fmla="*/ 69220 w 3213001"/>
                <a:gd name="connsiteY1" fmla="*/ 709934 h 2039941"/>
                <a:gd name="connsiteX2" fmla="*/ 494889 w 3213001"/>
                <a:gd name="connsiteY2" fmla="*/ 1419382 h 2039941"/>
                <a:gd name="connsiteX3" fmla="*/ 1251634 w 3213001"/>
                <a:gd name="connsiteY3" fmla="*/ 1892348 h 2039941"/>
                <a:gd name="connsiteX4" fmla="*/ 2932806 w 3213001"/>
                <a:gd name="connsiteY4" fmla="*/ 2012188 h 2039941"/>
                <a:gd name="connsiteX5" fmla="*/ 2932806 w 3213001"/>
                <a:gd name="connsiteY5" fmla="*/ 1725829 h 2039941"/>
                <a:gd name="connsiteX6" fmla="*/ 2591703 w 3213001"/>
                <a:gd name="connsiteY6" fmla="*/ 1624334 h 2039941"/>
                <a:gd name="connsiteX7" fmla="*/ 1661538 w 3213001"/>
                <a:gd name="connsiteY7" fmla="*/ 1577038 h 2039941"/>
                <a:gd name="connsiteX8" fmla="*/ 857496 w 3213001"/>
                <a:gd name="connsiteY8" fmla="*/ 1293258 h 2039941"/>
                <a:gd name="connsiteX9" fmla="*/ 494889 w 3213001"/>
                <a:gd name="connsiteY9" fmla="*/ 725700 h 2039941"/>
                <a:gd name="connsiteX10" fmla="*/ 416062 w 3213001"/>
                <a:gd name="connsiteY10" fmla="*/ 268500 h 2039941"/>
                <a:gd name="connsiteX11" fmla="*/ 247404 w 3213001"/>
                <a:gd name="connsiteY11" fmla="*/ 7676 h 2039941"/>
                <a:gd name="connsiteX12" fmla="*/ 79567 w 3213001"/>
                <a:gd name="connsiteY12" fmla="*/ 222444 h 2039941"/>
                <a:gd name="connsiteX0" fmla="*/ 79567 w 3226988"/>
                <a:gd name="connsiteY0" fmla="*/ 222444 h 2028010"/>
                <a:gd name="connsiteX1" fmla="*/ 69220 w 3226988"/>
                <a:gd name="connsiteY1" fmla="*/ 709934 h 2028010"/>
                <a:gd name="connsiteX2" fmla="*/ 494889 w 3226988"/>
                <a:gd name="connsiteY2" fmla="*/ 1419382 h 2028010"/>
                <a:gd name="connsiteX3" fmla="*/ 1251634 w 3226988"/>
                <a:gd name="connsiteY3" fmla="*/ 1892348 h 2028010"/>
                <a:gd name="connsiteX4" fmla="*/ 2932806 w 3226988"/>
                <a:gd name="connsiteY4" fmla="*/ 2012188 h 2028010"/>
                <a:gd name="connsiteX5" fmla="*/ 3016725 w 3226988"/>
                <a:gd name="connsiteY5" fmla="*/ 1797419 h 2028010"/>
                <a:gd name="connsiteX6" fmla="*/ 2591703 w 3226988"/>
                <a:gd name="connsiteY6" fmla="*/ 1624334 h 2028010"/>
                <a:gd name="connsiteX7" fmla="*/ 1661538 w 3226988"/>
                <a:gd name="connsiteY7" fmla="*/ 1577038 h 2028010"/>
                <a:gd name="connsiteX8" fmla="*/ 857496 w 3226988"/>
                <a:gd name="connsiteY8" fmla="*/ 1293258 h 2028010"/>
                <a:gd name="connsiteX9" fmla="*/ 494889 w 3226988"/>
                <a:gd name="connsiteY9" fmla="*/ 725700 h 2028010"/>
                <a:gd name="connsiteX10" fmla="*/ 416062 w 3226988"/>
                <a:gd name="connsiteY10" fmla="*/ 268500 h 2028010"/>
                <a:gd name="connsiteX11" fmla="*/ 247404 w 3226988"/>
                <a:gd name="connsiteY11" fmla="*/ 7676 h 2028010"/>
                <a:gd name="connsiteX12" fmla="*/ 79567 w 3226988"/>
                <a:gd name="connsiteY12" fmla="*/ 222444 h 202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26988" h="2028010">
                  <a:moveTo>
                    <a:pt x="79567" y="222444"/>
                  </a:moveTo>
                  <a:cubicBezTo>
                    <a:pt x="49870" y="339487"/>
                    <a:pt x="0" y="510444"/>
                    <a:pt x="69220" y="709934"/>
                  </a:cubicBezTo>
                  <a:cubicBezTo>
                    <a:pt x="138440" y="909424"/>
                    <a:pt x="297820" y="1222313"/>
                    <a:pt x="494889" y="1419382"/>
                  </a:cubicBezTo>
                  <a:cubicBezTo>
                    <a:pt x="691958" y="1616451"/>
                    <a:pt x="845315" y="1793547"/>
                    <a:pt x="1251634" y="1892348"/>
                  </a:cubicBezTo>
                  <a:cubicBezTo>
                    <a:pt x="1657953" y="1991149"/>
                    <a:pt x="2638624" y="2028010"/>
                    <a:pt x="2932806" y="2012188"/>
                  </a:cubicBezTo>
                  <a:cubicBezTo>
                    <a:pt x="3226988" y="1996366"/>
                    <a:pt x="3073576" y="1862061"/>
                    <a:pt x="3016725" y="1797419"/>
                  </a:cubicBezTo>
                  <a:cubicBezTo>
                    <a:pt x="2959875" y="1732777"/>
                    <a:pt x="2817567" y="1661064"/>
                    <a:pt x="2591703" y="1624334"/>
                  </a:cubicBezTo>
                  <a:cubicBezTo>
                    <a:pt x="2365839" y="1587604"/>
                    <a:pt x="1950573" y="1632217"/>
                    <a:pt x="1661538" y="1577038"/>
                  </a:cubicBezTo>
                  <a:cubicBezTo>
                    <a:pt x="1372503" y="1521859"/>
                    <a:pt x="1051937" y="1435148"/>
                    <a:pt x="857496" y="1293258"/>
                  </a:cubicBezTo>
                  <a:cubicBezTo>
                    <a:pt x="663055" y="1151368"/>
                    <a:pt x="568461" y="896493"/>
                    <a:pt x="494889" y="725700"/>
                  </a:cubicBezTo>
                  <a:cubicBezTo>
                    <a:pt x="421317" y="554907"/>
                    <a:pt x="457309" y="388171"/>
                    <a:pt x="416062" y="268500"/>
                  </a:cubicBezTo>
                  <a:cubicBezTo>
                    <a:pt x="374815" y="148829"/>
                    <a:pt x="303486" y="15352"/>
                    <a:pt x="247404" y="7676"/>
                  </a:cubicBezTo>
                  <a:cubicBezTo>
                    <a:pt x="191322" y="0"/>
                    <a:pt x="109264" y="105401"/>
                    <a:pt x="79567" y="222444"/>
                  </a:cubicBezTo>
                  <a:close/>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68" name="Ellipse 67"/>
            <p:cNvSpPr/>
            <p:nvPr/>
          </p:nvSpPr>
          <p:spPr>
            <a:xfrm>
              <a:off x="7892752" y="4176464"/>
              <a:ext cx="144016" cy="14401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69" name="Ellipse 68"/>
            <p:cNvSpPr/>
            <p:nvPr/>
          </p:nvSpPr>
          <p:spPr>
            <a:xfrm>
              <a:off x="7380312" y="3960440"/>
              <a:ext cx="144016" cy="14401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70" name="Ellipse 69"/>
            <p:cNvSpPr/>
            <p:nvPr/>
          </p:nvSpPr>
          <p:spPr>
            <a:xfrm>
              <a:off x="8460432" y="4392488"/>
              <a:ext cx="144016" cy="14401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71" name="Ellipse 70"/>
            <p:cNvSpPr/>
            <p:nvPr/>
          </p:nvSpPr>
          <p:spPr>
            <a:xfrm>
              <a:off x="8612832" y="3744416"/>
              <a:ext cx="144016" cy="14401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62" name="Rechteck 61"/>
            <p:cNvSpPr/>
            <p:nvPr/>
          </p:nvSpPr>
          <p:spPr>
            <a:xfrm>
              <a:off x="6300192" y="3672408"/>
              <a:ext cx="2664296" cy="1872208"/>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73" name="Textfeld 72"/>
            <p:cNvSpPr txBox="1"/>
            <p:nvPr/>
          </p:nvSpPr>
          <p:spPr>
            <a:xfrm>
              <a:off x="7164288" y="5256584"/>
              <a:ext cx="2120667" cy="553997"/>
            </a:xfrm>
            <a:prstGeom prst="rect">
              <a:avLst/>
            </a:prstGeom>
            <a:noFill/>
          </p:spPr>
          <p:txBody>
            <a:bodyPr wrap="none" rtlCol="0">
              <a:spAutoFit/>
            </a:bodyPr>
            <a:lstStyle/>
            <a:p>
              <a:r>
                <a:rPr lang="nl-NL" sz="2100" dirty="0">
                  <a:solidFill>
                    <a:srgbClr val="00B050"/>
                  </a:solidFill>
                </a:rPr>
                <a:t>Optimal Set</a:t>
              </a:r>
              <a:endParaRPr lang="de-DE" sz="2100" dirty="0">
                <a:solidFill>
                  <a:srgbClr val="00B050"/>
                </a:solidFill>
              </a:endParaRPr>
            </a:p>
          </p:txBody>
        </p:sp>
        <p:cxnSp>
          <p:nvCxnSpPr>
            <p:cNvPr id="75" name="Gerade Verbindung 74"/>
            <p:cNvCxnSpPr/>
            <p:nvPr/>
          </p:nvCxnSpPr>
          <p:spPr>
            <a:xfrm flipV="1">
              <a:off x="7164288" y="5688632"/>
              <a:ext cx="144016" cy="144016"/>
            </a:xfrm>
            <a:prstGeom prst="line">
              <a:avLst/>
            </a:prstGeom>
          </p:spPr>
          <p:style>
            <a:lnRef idx="1">
              <a:schemeClr val="accent1"/>
            </a:lnRef>
            <a:fillRef idx="0">
              <a:schemeClr val="accent1"/>
            </a:fillRef>
            <a:effectRef idx="0">
              <a:schemeClr val="accent1"/>
            </a:effectRef>
            <a:fontRef idx="minor">
              <a:schemeClr val="tx1"/>
            </a:fontRef>
          </p:style>
        </p:cxnSp>
      </p:grpSp>
      <p:sp>
        <p:nvSpPr>
          <p:cNvPr id="39" name="Rechteck 38"/>
          <p:cNvSpPr/>
          <p:nvPr/>
        </p:nvSpPr>
        <p:spPr>
          <a:xfrm>
            <a:off x="6138175" y="3229710"/>
            <a:ext cx="2728222" cy="1298883"/>
          </a:xfrm>
          <a:prstGeom prst="rect">
            <a:avLst/>
          </a:prstGeom>
          <a:solidFill>
            <a:schemeClr val="accent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p>
        </p:txBody>
      </p:sp>
      <p:sp>
        <p:nvSpPr>
          <p:cNvPr id="10" name="TextBox 9">
            <a:extLst>
              <a:ext uri="{FF2B5EF4-FFF2-40B4-BE49-F238E27FC236}">
                <a16:creationId xmlns:a16="http://schemas.microsoft.com/office/drawing/2014/main" id="{9A2B87E3-6A48-4A31-B4E9-15B53C1B295B}"/>
              </a:ext>
            </a:extLst>
          </p:cNvPr>
          <p:cNvSpPr txBox="1"/>
          <p:nvPr/>
        </p:nvSpPr>
        <p:spPr>
          <a:xfrm>
            <a:off x="5433146" y="5223399"/>
            <a:ext cx="1231051" cy="584775"/>
          </a:xfrm>
          <a:prstGeom prst="rect">
            <a:avLst/>
          </a:prstGeom>
          <a:noFill/>
        </p:spPr>
        <p:txBody>
          <a:bodyPr wrap="square" rtlCol="0">
            <a:spAutoFit/>
          </a:bodyPr>
          <a:lstStyle/>
          <a:p>
            <a:r>
              <a:rPr lang="en-US" dirty="0"/>
              <a:t>Impossible solutions</a:t>
            </a:r>
          </a:p>
        </p:txBody>
      </p:sp>
      <p:sp>
        <p:nvSpPr>
          <p:cNvPr id="11" name="Oval 10">
            <a:extLst>
              <a:ext uri="{FF2B5EF4-FFF2-40B4-BE49-F238E27FC236}">
                <a16:creationId xmlns:a16="http://schemas.microsoft.com/office/drawing/2014/main" id="{C7CBBAF7-D137-437D-BB0E-5D57BC9BCEBC}"/>
              </a:ext>
            </a:extLst>
          </p:cNvPr>
          <p:cNvSpPr/>
          <p:nvPr/>
        </p:nvSpPr>
        <p:spPr>
          <a:xfrm>
            <a:off x="555800" y="2125321"/>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6F62572B-B250-407F-98F1-C7DF8A1AD7C2}"/>
              </a:ext>
            </a:extLst>
          </p:cNvPr>
          <p:cNvSpPr/>
          <p:nvPr/>
        </p:nvSpPr>
        <p:spPr>
          <a:xfrm>
            <a:off x="1150906" y="1418527"/>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4DEEDC2-3BE8-4479-B1C8-C1FED4E4BECB}"/>
              </a:ext>
            </a:extLst>
          </p:cNvPr>
          <p:cNvSpPr/>
          <p:nvPr/>
        </p:nvSpPr>
        <p:spPr>
          <a:xfrm>
            <a:off x="1646675" y="2348166"/>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8CE1FC7-D732-43E9-B8AB-D02CEAF14B9A}"/>
              </a:ext>
            </a:extLst>
          </p:cNvPr>
          <p:cNvSpPr/>
          <p:nvPr/>
        </p:nvSpPr>
        <p:spPr>
          <a:xfrm>
            <a:off x="2391145" y="1957102"/>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9515C685-22EB-4AA0-B571-3840EAF49094}"/>
              </a:ext>
            </a:extLst>
          </p:cNvPr>
          <p:cNvSpPr/>
          <p:nvPr/>
        </p:nvSpPr>
        <p:spPr>
          <a:xfrm>
            <a:off x="385821" y="1194215"/>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9B01564-5483-48E5-882B-8DC677224142}"/>
              </a:ext>
            </a:extLst>
          </p:cNvPr>
          <p:cNvSpPr/>
          <p:nvPr/>
        </p:nvSpPr>
        <p:spPr>
          <a:xfrm>
            <a:off x="1277634" y="592971"/>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1CC4C45-DA96-426F-AAFD-528FB6465B01}"/>
              </a:ext>
            </a:extLst>
          </p:cNvPr>
          <p:cNvSpPr/>
          <p:nvPr/>
        </p:nvSpPr>
        <p:spPr>
          <a:xfrm>
            <a:off x="1763688" y="811531"/>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6F21F62-98F3-4691-AFC1-88C5F7DFCC17}"/>
              </a:ext>
            </a:extLst>
          </p:cNvPr>
          <p:cNvSpPr/>
          <p:nvPr/>
        </p:nvSpPr>
        <p:spPr>
          <a:xfrm>
            <a:off x="1973424" y="3773574"/>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F45B8948-1A07-4E2E-8145-605AA813E63F}"/>
              </a:ext>
            </a:extLst>
          </p:cNvPr>
          <p:cNvSpPr/>
          <p:nvPr/>
        </p:nvSpPr>
        <p:spPr>
          <a:xfrm>
            <a:off x="1825981" y="2888940"/>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672EBCF-90E0-49FC-81C0-43E595FDF5A6}"/>
              </a:ext>
            </a:extLst>
          </p:cNvPr>
          <p:cNvSpPr/>
          <p:nvPr/>
        </p:nvSpPr>
        <p:spPr>
          <a:xfrm>
            <a:off x="701570" y="2483895"/>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6D983BEA-AF1F-4A93-BA60-53EF8494480F}"/>
              </a:ext>
            </a:extLst>
          </p:cNvPr>
          <p:cNvSpPr/>
          <p:nvPr/>
        </p:nvSpPr>
        <p:spPr>
          <a:xfrm>
            <a:off x="1973836" y="3769128"/>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FA5E386-3FEE-41EA-B0EB-FB3FCC3E17FC}"/>
              </a:ext>
            </a:extLst>
          </p:cNvPr>
          <p:cNvSpPr/>
          <p:nvPr/>
        </p:nvSpPr>
        <p:spPr>
          <a:xfrm>
            <a:off x="365422" y="1759820"/>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580F28A0-F108-4F35-B2CE-70341ED34DCE}"/>
              </a:ext>
            </a:extLst>
          </p:cNvPr>
          <p:cNvSpPr/>
          <p:nvPr/>
        </p:nvSpPr>
        <p:spPr>
          <a:xfrm>
            <a:off x="1973424" y="1597095"/>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Connector 49">
            <a:extLst>
              <a:ext uri="{FF2B5EF4-FFF2-40B4-BE49-F238E27FC236}">
                <a16:creationId xmlns:a16="http://schemas.microsoft.com/office/drawing/2014/main" id="{56872575-F07E-4BF1-9005-1B86403C050E}"/>
              </a:ext>
            </a:extLst>
          </p:cNvPr>
          <p:cNvCxnSpPr>
            <a:cxnSpLocks/>
            <a:endCxn id="16" idx="4"/>
          </p:cNvCxnSpPr>
          <p:nvPr/>
        </p:nvCxnSpPr>
        <p:spPr>
          <a:xfrm flipV="1">
            <a:off x="452355" y="638690"/>
            <a:ext cx="848139" cy="137752"/>
          </a:xfrm>
          <a:prstGeom prst="line">
            <a:avLst/>
          </a:prstGeom>
          <a:ln w="38100">
            <a:solidFill>
              <a:schemeClr val="accent6">
                <a:lumMod val="20000"/>
                <a:lumOff val="80000"/>
              </a:schemeClr>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5007C3A-1199-4F14-B7E7-BFE30EC3FE9D}"/>
              </a:ext>
            </a:extLst>
          </p:cNvPr>
          <p:cNvCxnSpPr>
            <a:cxnSpLocks/>
            <a:stCxn id="16" idx="6"/>
            <a:endCxn id="12" idx="7"/>
          </p:cNvCxnSpPr>
          <p:nvPr/>
        </p:nvCxnSpPr>
        <p:spPr>
          <a:xfrm flipH="1">
            <a:off x="1189930" y="615831"/>
            <a:ext cx="133423" cy="809391"/>
          </a:xfrm>
          <a:prstGeom prst="line">
            <a:avLst/>
          </a:prstGeom>
          <a:ln w="38100">
            <a:solidFill>
              <a:srgbClr val="CCFF33"/>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2B17F3BD-0C5C-4F00-A6E9-63B1A03DFEA7}"/>
              </a:ext>
            </a:extLst>
          </p:cNvPr>
          <p:cNvCxnSpPr>
            <a:cxnSpLocks/>
            <a:stCxn id="17" idx="2"/>
            <a:endCxn id="16" idx="4"/>
          </p:cNvCxnSpPr>
          <p:nvPr/>
        </p:nvCxnSpPr>
        <p:spPr>
          <a:xfrm flipH="1" flipV="1">
            <a:off x="1300494" y="638690"/>
            <a:ext cx="463194" cy="195701"/>
          </a:xfrm>
          <a:prstGeom prst="line">
            <a:avLst/>
          </a:prstGeom>
          <a:ln w="38100">
            <a:solidFill>
              <a:srgbClr val="C00000"/>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B532732-DFDD-4AA4-B355-044BCD36EDB6}"/>
              </a:ext>
            </a:extLst>
          </p:cNvPr>
          <p:cNvCxnSpPr>
            <a:cxnSpLocks/>
            <a:stCxn id="25" idx="0"/>
            <a:endCxn id="17" idx="5"/>
          </p:cNvCxnSpPr>
          <p:nvPr/>
        </p:nvCxnSpPr>
        <p:spPr>
          <a:xfrm flipH="1" flipV="1">
            <a:off x="1802712" y="850555"/>
            <a:ext cx="193572" cy="746540"/>
          </a:xfrm>
          <a:prstGeom prst="line">
            <a:avLst/>
          </a:prstGeom>
          <a:ln w="38100">
            <a:solidFill>
              <a:srgbClr val="C00000"/>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65C76C58-4270-4FAA-B773-FB998BAA2420}"/>
              </a:ext>
            </a:extLst>
          </p:cNvPr>
          <p:cNvCxnSpPr>
            <a:cxnSpLocks/>
            <a:stCxn id="19" idx="1"/>
            <a:endCxn id="20" idx="4"/>
          </p:cNvCxnSpPr>
          <p:nvPr/>
        </p:nvCxnSpPr>
        <p:spPr>
          <a:xfrm flipH="1" flipV="1">
            <a:off x="1848841" y="2934659"/>
            <a:ext cx="131278" cy="845610"/>
          </a:xfrm>
          <a:prstGeom prst="line">
            <a:avLst/>
          </a:prstGeom>
          <a:ln w="38100">
            <a:solidFill>
              <a:srgbClr val="C00000"/>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7CBE950-8EBC-4D68-8171-C38EB71D6A5F}"/>
              </a:ext>
            </a:extLst>
          </p:cNvPr>
          <p:cNvCxnSpPr>
            <a:cxnSpLocks/>
            <a:stCxn id="13" idx="6"/>
            <a:endCxn id="21" idx="6"/>
          </p:cNvCxnSpPr>
          <p:nvPr/>
        </p:nvCxnSpPr>
        <p:spPr>
          <a:xfrm flipH="1">
            <a:off x="747289" y="2371026"/>
            <a:ext cx="945105" cy="135729"/>
          </a:xfrm>
          <a:prstGeom prst="line">
            <a:avLst/>
          </a:prstGeom>
          <a:ln w="38100">
            <a:solidFill>
              <a:schemeClr val="accent6">
                <a:lumMod val="20000"/>
                <a:lumOff val="80000"/>
              </a:schemeClr>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46E2507A-9506-4DBE-9F1E-588723FD21F4}"/>
              </a:ext>
            </a:extLst>
          </p:cNvPr>
          <p:cNvCxnSpPr>
            <a:cxnSpLocks/>
            <a:stCxn id="21" idx="5"/>
            <a:endCxn id="2074" idx="2"/>
          </p:cNvCxnSpPr>
          <p:nvPr/>
        </p:nvCxnSpPr>
        <p:spPr>
          <a:xfrm flipH="1" flipV="1">
            <a:off x="719921" y="1891370"/>
            <a:ext cx="20673" cy="631549"/>
          </a:xfrm>
          <a:prstGeom prst="line">
            <a:avLst/>
          </a:prstGeom>
          <a:ln w="38100">
            <a:solidFill>
              <a:srgbClr val="CCFF33"/>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452D763-CDD1-423C-BD59-AAD8AAED31BE}"/>
              </a:ext>
            </a:extLst>
          </p:cNvPr>
          <p:cNvCxnSpPr>
            <a:cxnSpLocks/>
            <a:stCxn id="24" idx="1"/>
            <a:endCxn id="15" idx="4"/>
          </p:cNvCxnSpPr>
          <p:nvPr/>
        </p:nvCxnSpPr>
        <p:spPr>
          <a:xfrm flipV="1">
            <a:off x="372117" y="1239934"/>
            <a:ext cx="36564" cy="526581"/>
          </a:xfrm>
          <a:prstGeom prst="line">
            <a:avLst/>
          </a:prstGeom>
          <a:ln w="38100">
            <a:solidFill>
              <a:schemeClr val="accent6">
                <a:lumMod val="20000"/>
                <a:lumOff val="80000"/>
              </a:schemeClr>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F2319184-F863-469A-84E4-D2D322BB0E29}"/>
              </a:ext>
            </a:extLst>
          </p:cNvPr>
          <p:cNvCxnSpPr>
            <a:cxnSpLocks/>
            <a:endCxn id="24" idx="4"/>
          </p:cNvCxnSpPr>
          <p:nvPr/>
        </p:nvCxnSpPr>
        <p:spPr>
          <a:xfrm flipH="1" flipV="1">
            <a:off x="388282" y="1805539"/>
            <a:ext cx="180721" cy="358948"/>
          </a:xfrm>
          <a:prstGeom prst="line">
            <a:avLst/>
          </a:prstGeom>
          <a:ln w="38100">
            <a:solidFill>
              <a:schemeClr val="accent6">
                <a:lumMod val="20000"/>
                <a:lumOff val="80000"/>
              </a:schemeClr>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50564FA6-9829-49B3-8792-8AAC4288D05D}"/>
              </a:ext>
            </a:extLst>
          </p:cNvPr>
          <p:cNvCxnSpPr>
            <a:cxnSpLocks/>
            <a:stCxn id="21" idx="6"/>
            <a:endCxn id="11" idx="3"/>
          </p:cNvCxnSpPr>
          <p:nvPr/>
        </p:nvCxnSpPr>
        <p:spPr>
          <a:xfrm flipH="1" flipV="1">
            <a:off x="562495" y="2164345"/>
            <a:ext cx="184794" cy="342410"/>
          </a:xfrm>
          <a:prstGeom prst="line">
            <a:avLst/>
          </a:prstGeom>
          <a:ln w="38100">
            <a:solidFill>
              <a:schemeClr val="accent6">
                <a:lumMod val="20000"/>
                <a:lumOff val="80000"/>
              </a:schemeClr>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5D70F2E8-773A-4AB5-A2F2-CD6CA4749C7E}"/>
              </a:ext>
            </a:extLst>
          </p:cNvPr>
          <p:cNvCxnSpPr>
            <a:cxnSpLocks/>
            <a:stCxn id="185" idx="3"/>
            <a:endCxn id="21" idx="4"/>
          </p:cNvCxnSpPr>
          <p:nvPr/>
        </p:nvCxnSpPr>
        <p:spPr>
          <a:xfrm flipH="1" flipV="1">
            <a:off x="724430" y="2529614"/>
            <a:ext cx="385198" cy="731282"/>
          </a:xfrm>
          <a:prstGeom prst="line">
            <a:avLst/>
          </a:prstGeom>
          <a:ln w="38100">
            <a:solidFill>
              <a:srgbClr val="CCFF33"/>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E183F092-B0E1-47AD-A979-285466CFF9F9}"/>
              </a:ext>
            </a:extLst>
          </p:cNvPr>
          <p:cNvCxnSpPr>
            <a:cxnSpLocks/>
            <a:stCxn id="20" idx="5"/>
            <a:endCxn id="13" idx="4"/>
          </p:cNvCxnSpPr>
          <p:nvPr/>
        </p:nvCxnSpPr>
        <p:spPr>
          <a:xfrm flipH="1" flipV="1">
            <a:off x="1669535" y="2393885"/>
            <a:ext cx="195470" cy="534079"/>
          </a:xfrm>
          <a:prstGeom prst="line">
            <a:avLst/>
          </a:prstGeom>
          <a:ln w="38100">
            <a:solidFill>
              <a:srgbClr val="C00000"/>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A472F850-D63E-4ED0-8050-64C4BC025797}"/>
              </a:ext>
            </a:extLst>
          </p:cNvPr>
          <p:cNvCxnSpPr>
            <a:cxnSpLocks/>
            <a:stCxn id="25" idx="6"/>
            <a:endCxn id="12" idx="5"/>
          </p:cNvCxnSpPr>
          <p:nvPr/>
        </p:nvCxnSpPr>
        <p:spPr>
          <a:xfrm flipH="1" flipV="1">
            <a:off x="1189930" y="1457551"/>
            <a:ext cx="829213" cy="162404"/>
          </a:xfrm>
          <a:prstGeom prst="line">
            <a:avLst/>
          </a:prstGeom>
          <a:ln w="38100">
            <a:solidFill>
              <a:schemeClr val="accent6">
                <a:lumMod val="20000"/>
                <a:lumOff val="80000"/>
              </a:schemeClr>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3BC3F0E3-B563-4A9C-A06B-141CC838568E}"/>
              </a:ext>
            </a:extLst>
          </p:cNvPr>
          <p:cNvCxnSpPr>
            <a:cxnSpLocks/>
            <a:stCxn id="25" idx="2"/>
            <a:endCxn id="13" idx="3"/>
          </p:cNvCxnSpPr>
          <p:nvPr/>
        </p:nvCxnSpPr>
        <p:spPr>
          <a:xfrm flipH="1">
            <a:off x="1653370" y="1619955"/>
            <a:ext cx="320054" cy="767235"/>
          </a:xfrm>
          <a:prstGeom prst="line">
            <a:avLst/>
          </a:prstGeom>
          <a:ln w="38100">
            <a:solidFill>
              <a:srgbClr val="C00000"/>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C9C1C020-51B8-4A20-AEB0-BCBE5DDF6249}"/>
              </a:ext>
            </a:extLst>
          </p:cNvPr>
          <p:cNvCxnSpPr>
            <a:cxnSpLocks/>
            <a:stCxn id="23" idx="5"/>
            <a:endCxn id="12" idx="4"/>
          </p:cNvCxnSpPr>
          <p:nvPr/>
        </p:nvCxnSpPr>
        <p:spPr>
          <a:xfrm flipH="1" flipV="1">
            <a:off x="1173766" y="1464246"/>
            <a:ext cx="839094" cy="2343906"/>
          </a:xfrm>
          <a:prstGeom prst="line">
            <a:avLst/>
          </a:prstGeom>
          <a:ln w="38100">
            <a:solidFill>
              <a:srgbClr val="398389"/>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09597B89-9DA4-4EDE-A297-4900662D72E6}"/>
              </a:ext>
            </a:extLst>
          </p:cNvPr>
          <p:cNvCxnSpPr>
            <a:cxnSpLocks/>
            <a:stCxn id="15" idx="6"/>
            <a:endCxn id="184" idx="3"/>
          </p:cNvCxnSpPr>
          <p:nvPr/>
        </p:nvCxnSpPr>
        <p:spPr>
          <a:xfrm flipV="1">
            <a:off x="431540" y="775564"/>
            <a:ext cx="4651" cy="441511"/>
          </a:xfrm>
          <a:prstGeom prst="line">
            <a:avLst/>
          </a:prstGeom>
          <a:ln w="38100">
            <a:solidFill>
              <a:schemeClr val="accent6">
                <a:lumMod val="20000"/>
                <a:lumOff val="80000"/>
              </a:schemeClr>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3ED1088E-B367-4D2A-94FD-C224FD8A0FD8}"/>
              </a:ext>
            </a:extLst>
          </p:cNvPr>
          <p:cNvCxnSpPr>
            <a:cxnSpLocks/>
            <a:stCxn id="2073" idx="6"/>
            <a:endCxn id="12" idx="2"/>
          </p:cNvCxnSpPr>
          <p:nvPr/>
        </p:nvCxnSpPr>
        <p:spPr>
          <a:xfrm flipV="1">
            <a:off x="975035" y="1441387"/>
            <a:ext cx="175871" cy="64015"/>
          </a:xfrm>
          <a:prstGeom prst="line">
            <a:avLst/>
          </a:prstGeom>
          <a:ln w="38100">
            <a:solidFill>
              <a:srgbClr val="CCFF33"/>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2073" name="Oval 2072">
            <a:extLst>
              <a:ext uri="{FF2B5EF4-FFF2-40B4-BE49-F238E27FC236}">
                <a16:creationId xmlns:a16="http://schemas.microsoft.com/office/drawing/2014/main" id="{D284E36F-94BD-4F9A-BB7F-DEB2C8E7D23D}"/>
              </a:ext>
            </a:extLst>
          </p:cNvPr>
          <p:cNvSpPr/>
          <p:nvPr/>
        </p:nvSpPr>
        <p:spPr>
          <a:xfrm>
            <a:off x="929316" y="1482542"/>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4" name="Oval 2073">
            <a:extLst>
              <a:ext uri="{FF2B5EF4-FFF2-40B4-BE49-F238E27FC236}">
                <a16:creationId xmlns:a16="http://schemas.microsoft.com/office/drawing/2014/main" id="{76300C97-278E-4B75-BD8B-ABBFA7C6BD5E}"/>
              </a:ext>
            </a:extLst>
          </p:cNvPr>
          <p:cNvSpPr/>
          <p:nvPr/>
        </p:nvSpPr>
        <p:spPr>
          <a:xfrm>
            <a:off x="719921" y="186851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3" name="Straight Connector 162">
            <a:extLst>
              <a:ext uri="{FF2B5EF4-FFF2-40B4-BE49-F238E27FC236}">
                <a16:creationId xmlns:a16="http://schemas.microsoft.com/office/drawing/2014/main" id="{182A4AAC-4C71-4023-82B9-1D4076D18600}"/>
              </a:ext>
            </a:extLst>
          </p:cNvPr>
          <p:cNvCxnSpPr>
            <a:cxnSpLocks/>
            <a:stCxn id="2074" idx="1"/>
          </p:cNvCxnSpPr>
          <p:nvPr/>
        </p:nvCxnSpPr>
        <p:spPr>
          <a:xfrm flipV="1">
            <a:off x="726616" y="1667919"/>
            <a:ext cx="19270" cy="207286"/>
          </a:xfrm>
          <a:prstGeom prst="line">
            <a:avLst/>
          </a:prstGeom>
          <a:ln w="38100">
            <a:solidFill>
              <a:srgbClr val="CCFF33"/>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2088" name="Oval 2087">
            <a:extLst>
              <a:ext uri="{FF2B5EF4-FFF2-40B4-BE49-F238E27FC236}">
                <a16:creationId xmlns:a16="http://schemas.microsoft.com/office/drawing/2014/main" id="{40101414-BD11-4140-B422-549A5C166F2F}"/>
              </a:ext>
            </a:extLst>
          </p:cNvPr>
          <p:cNvSpPr/>
          <p:nvPr/>
        </p:nvSpPr>
        <p:spPr>
          <a:xfrm>
            <a:off x="734676" y="1637503"/>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3" name="Straight Connector 172">
            <a:extLst>
              <a:ext uri="{FF2B5EF4-FFF2-40B4-BE49-F238E27FC236}">
                <a16:creationId xmlns:a16="http://schemas.microsoft.com/office/drawing/2014/main" id="{58C5BC72-1707-4A38-B92E-A2B5E869E35A}"/>
              </a:ext>
            </a:extLst>
          </p:cNvPr>
          <p:cNvCxnSpPr>
            <a:cxnSpLocks/>
            <a:stCxn id="2088" idx="0"/>
            <a:endCxn id="2073" idx="0"/>
          </p:cNvCxnSpPr>
          <p:nvPr/>
        </p:nvCxnSpPr>
        <p:spPr>
          <a:xfrm flipV="1">
            <a:off x="757536" y="1482542"/>
            <a:ext cx="194640" cy="154961"/>
          </a:xfrm>
          <a:prstGeom prst="line">
            <a:avLst/>
          </a:prstGeom>
          <a:ln w="38100">
            <a:solidFill>
              <a:srgbClr val="CCFF33"/>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2092" name="TextBox 2091">
            <a:extLst>
              <a:ext uri="{FF2B5EF4-FFF2-40B4-BE49-F238E27FC236}">
                <a16:creationId xmlns:a16="http://schemas.microsoft.com/office/drawing/2014/main" id="{F66002F2-6FC0-46CA-AA52-BBC1E56122C6}"/>
              </a:ext>
            </a:extLst>
          </p:cNvPr>
          <p:cNvSpPr txBox="1"/>
          <p:nvPr/>
        </p:nvSpPr>
        <p:spPr>
          <a:xfrm>
            <a:off x="1646675" y="2246368"/>
            <a:ext cx="1106060" cy="230832"/>
          </a:xfrm>
          <a:prstGeom prst="rect">
            <a:avLst/>
          </a:prstGeom>
          <a:noFill/>
        </p:spPr>
        <p:txBody>
          <a:bodyPr wrap="square" rtlCol="0">
            <a:spAutoFit/>
          </a:bodyPr>
          <a:lstStyle/>
          <a:p>
            <a:r>
              <a:rPr lang="en-US" sz="900" dirty="0">
                <a:solidFill>
                  <a:srgbClr val="FFFF00"/>
                </a:solidFill>
              </a:rPr>
              <a:t>UTRECHT</a:t>
            </a:r>
          </a:p>
        </p:txBody>
      </p:sp>
      <p:sp>
        <p:nvSpPr>
          <p:cNvPr id="179" name="TextBox 178">
            <a:extLst>
              <a:ext uri="{FF2B5EF4-FFF2-40B4-BE49-F238E27FC236}">
                <a16:creationId xmlns:a16="http://schemas.microsoft.com/office/drawing/2014/main" id="{777DF1B6-B13E-4ED3-8339-72E9FBB1FBB3}"/>
              </a:ext>
            </a:extLst>
          </p:cNvPr>
          <p:cNvSpPr txBox="1"/>
          <p:nvPr/>
        </p:nvSpPr>
        <p:spPr>
          <a:xfrm>
            <a:off x="2044464" y="3650754"/>
            <a:ext cx="1106060" cy="230832"/>
          </a:xfrm>
          <a:prstGeom prst="rect">
            <a:avLst/>
          </a:prstGeom>
          <a:noFill/>
        </p:spPr>
        <p:txBody>
          <a:bodyPr wrap="square" rtlCol="0">
            <a:spAutoFit/>
          </a:bodyPr>
          <a:lstStyle/>
          <a:p>
            <a:r>
              <a:rPr lang="en-US" sz="900" dirty="0">
                <a:solidFill>
                  <a:srgbClr val="FFFF00"/>
                </a:solidFill>
              </a:rPr>
              <a:t>ROTTERDAM</a:t>
            </a:r>
          </a:p>
        </p:txBody>
      </p:sp>
      <p:sp>
        <p:nvSpPr>
          <p:cNvPr id="180" name="TextBox 179">
            <a:extLst>
              <a:ext uri="{FF2B5EF4-FFF2-40B4-BE49-F238E27FC236}">
                <a16:creationId xmlns:a16="http://schemas.microsoft.com/office/drawing/2014/main" id="{5AB5C1F3-1FD5-4CB1-9C9F-E0A3754F77AD}"/>
              </a:ext>
            </a:extLst>
          </p:cNvPr>
          <p:cNvSpPr txBox="1"/>
          <p:nvPr/>
        </p:nvSpPr>
        <p:spPr>
          <a:xfrm>
            <a:off x="1169115" y="1193820"/>
            <a:ext cx="1106060" cy="230832"/>
          </a:xfrm>
          <a:prstGeom prst="rect">
            <a:avLst/>
          </a:prstGeom>
          <a:noFill/>
        </p:spPr>
        <p:txBody>
          <a:bodyPr wrap="square" rtlCol="0">
            <a:spAutoFit/>
          </a:bodyPr>
          <a:lstStyle/>
          <a:p>
            <a:r>
              <a:rPr lang="en-US" sz="900" dirty="0">
                <a:solidFill>
                  <a:srgbClr val="FFFF00"/>
                </a:solidFill>
              </a:rPr>
              <a:t>SCHIPHOL</a:t>
            </a:r>
          </a:p>
        </p:txBody>
      </p:sp>
      <p:sp>
        <p:nvSpPr>
          <p:cNvPr id="181" name="TextBox 180">
            <a:extLst>
              <a:ext uri="{FF2B5EF4-FFF2-40B4-BE49-F238E27FC236}">
                <a16:creationId xmlns:a16="http://schemas.microsoft.com/office/drawing/2014/main" id="{F961A4B2-A346-4242-B33D-91C3FD81779C}"/>
              </a:ext>
            </a:extLst>
          </p:cNvPr>
          <p:cNvSpPr txBox="1"/>
          <p:nvPr/>
        </p:nvSpPr>
        <p:spPr>
          <a:xfrm>
            <a:off x="1318670" y="462667"/>
            <a:ext cx="1106060" cy="230832"/>
          </a:xfrm>
          <a:prstGeom prst="rect">
            <a:avLst/>
          </a:prstGeom>
          <a:noFill/>
        </p:spPr>
        <p:txBody>
          <a:bodyPr wrap="square" rtlCol="0">
            <a:spAutoFit/>
          </a:bodyPr>
          <a:lstStyle/>
          <a:p>
            <a:r>
              <a:rPr lang="en-US" sz="900" dirty="0">
                <a:solidFill>
                  <a:srgbClr val="FFFF00"/>
                </a:solidFill>
              </a:rPr>
              <a:t>AMSTERDAM</a:t>
            </a:r>
          </a:p>
        </p:txBody>
      </p:sp>
      <p:sp>
        <p:nvSpPr>
          <p:cNvPr id="184" name="Oval 183">
            <a:extLst>
              <a:ext uri="{FF2B5EF4-FFF2-40B4-BE49-F238E27FC236}">
                <a16:creationId xmlns:a16="http://schemas.microsoft.com/office/drawing/2014/main" id="{1B3CA35B-9857-4D84-8425-AEE99DD68D83}"/>
              </a:ext>
            </a:extLst>
          </p:cNvPr>
          <p:cNvSpPr/>
          <p:nvPr/>
        </p:nvSpPr>
        <p:spPr>
          <a:xfrm>
            <a:off x="429496" y="736540"/>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B7374918-532A-473E-865A-7B5024AAB972}"/>
              </a:ext>
            </a:extLst>
          </p:cNvPr>
          <p:cNvSpPr/>
          <p:nvPr/>
        </p:nvSpPr>
        <p:spPr>
          <a:xfrm>
            <a:off x="1102933" y="3221872"/>
            <a:ext cx="45719" cy="45719"/>
          </a:xfrm>
          <a:prstGeom prst="ellipse">
            <a:avLst/>
          </a:prstGeom>
          <a:solidFill>
            <a:schemeClr val="accent6">
              <a:lumMod val="50000"/>
            </a:schemeClr>
          </a:solidFill>
          <a:ln>
            <a:solidFill>
              <a:schemeClr val="accent6">
                <a:lumMod val="20000"/>
                <a:lumOff val="80000"/>
              </a:schemeClr>
            </a:solid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8" name="Straight Connector 187">
            <a:extLst>
              <a:ext uri="{FF2B5EF4-FFF2-40B4-BE49-F238E27FC236}">
                <a16:creationId xmlns:a16="http://schemas.microsoft.com/office/drawing/2014/main" id="{FDD9036B-32C0-4B92-AC81-F4B37B2E7AE0}"/>
              </a:ext>
            </a:extLst>
          </p:cNvPr>
          <p:cNvCxnSpPr>
            <a:cxnSpLocks/>
            <a:stCxn id="23" idx="5"/>
            <a:endCxn id="185" idx="5"/>
          </p:cNvCxnSpPr>
          <p:nvPr/>
        </p:nvCxnSpPr>
        <p:spPr>
          <a:xfrm flipH="1" flipV="1">
            <a:off x="1141957" y="3260896"/>
            <a:ext cx="870903" cy="547256"/>
          </a:xfrm>
          <a:prstGeom prst="line">
            <a:avLst/>
          </a:prstGeom>
          <a:ln w="38100">
            <a:solidFill>
              <a:srgbClr val="CCFF33"/>
            </a:solidFill>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195" name="TextBox 194">
            <a:extLst>
              <a:ext uri="{FF2B5EF4-FFF2-40B4-BE49-F238E27FC236}">
                <a16:creationId xmlns:a16="http://schemas.microsoft.com/office/drawing/2014/main" id="{6B241FE3-A4B9-4250-B92E-4B21F2F9BF62}"/>
              </a:ext>
            </a:extLst>
          </p:cNvPr>
          <p:cNvSpPr txBox="1"/>
          <p:nvPr/>
        </p:nvSpPr>
        <p:spPr>
          <a:xfrm>
            <a:off x="148540" y="2602160"/>
            <a:ext cx="1106060" cy="230832"/>
          </a:xfrm>
          <a:prstGeom prst="rect">
            <a:avLst/>
          </a:prstGeom>
          <a:noFill/>
        </p:spPr>
        <p:txBody>
          <a:bodyPr wrap="square" rtlCol="0">
            <a:spAutoFit/>
          </a:bodyPr>
          <a:lstStyle/>
          <a:p>
            <a:r>
              <a:rPr lang="en-US" sz="900" dirty="0">
                <a:solidFill>
                  <a:srgbClr val="FFFF00"/>
                </a:solidFill>
              </a:rPr>
              <a:t>LEIDEN</a:t>
            </a:r>
          </a:p>
        </p:txBody>
      </p:sp>
      <p:sp>
        <p:nvSpPr>
          <p:cNvPr id="196" name="TextBox 195">
            <a:extLst>
              <a:ext uri="{FF2B5EF4-FFF2-40B4-BE49-F238E27FC236}">
                <a16:creationId xmlns:a16="http://schemas.microsoft.com/office/drawing/2014/main" id="{2A351F5D-2BA9-470C-BD52-28D1D0627D2C}"/>
              </a:ext>
            </a:extLst>
          </p:cNvPr>
          <p:cNvSpPr txBox="1"/>
          <p:nvPr/>
        </p:nvSpPr>
        <p:spPr>
          <a:xfrm>
            <a:off x="323394" y="3263041"/>
            <a:ext cx="1106060" cy="230832"/>
          </a:xfrm>
          <a:prstGeom prst="rect">
            <a:avLst/>
          </a:prstGeom>
          <a:noFill/>
        </p:spPr>
        <p:txBody>
          <a:bodyPr wrap="square" rtlCol="0">
            <a:spAutoFit/>
          </a:bodyPr>
          <a:lstStyle/>
          <a:p>
            <a:r>
              <a:rPr lang="en-US" sz="900" dirty="0">
                <a:solidFill>
                  <a:srgbClr val="FFFF00"/>
                </a:solidFill>
              </a:rPr>
              <a:t>DEN HAAG</a:t>
            </a:r>
          </a:p>
        </p:txBody>
      </p:sp>
      <p:sp>
        <p:nvSpPr>
          <p:cNvPr id="208" name="TextBox 207">
            <a:extLst>
              <a:ext uri="{FF2B5EF4-FFF2-40B4-BE49-F238E27FC236}">
                <a16:creationId xmlns:a16="http://schemas.microsoft.com/office/drawing/2014/main" id="{781D0BDB-7DB1-48DC-BA42-F4F9AFCB8AA4}"/>
              </a:ext>
            </a:extLst>
          </p:cNvPr>
          <p:cNvSpPr txBox="1"/>
          <p:nvPr/>
        </p:nvSpPr>
        <p:spPr>
          <a:xfrm>
            <a:off x="2015626" y="1545362"/>
            <a:ext cx="1106060" cy="230832"/>
          </a:xfrm>
          <a:prstGeom prst="rect">
            <a:avLst/>
          </a:prstGeom>
          <a:noFill/>
        </p:spPr>
        <p:txBody>
          <a:bodyPr wrap="square" rtlCol="0">
            <a:spAutoFit/>
          </a:bodyPr>
          <a:lstStyle/>
          <a:p>
            <a:r>
              <a:rPr lang="en-US" sz="900" dirty="0">
                <a:solidFill>
                  <a:srgbClr val="FFFF00"/>
                </a:solidFill>
              </a:rPr>
              <a:t>AMERSFOORT</a:t>
            </a:r>
          </a:p>
        </p:txBody>
      </p:sp>
      <p:sp>
        <p:nvSpPr>
          <p:cNvPr id="209" name="TextBox 208">
            <a:extLst>
              <a:ext uri="{FF2B5EF4-FFF2-40B4-BE49-F238E27FC236}">
                <a16:creationId xmlns:a16="http://schemas.microsoft.com/office/drawing/2014/main" id="{63526CC6-2C46-482A-9EF8-E51FD253CB05}"/>
              </a:ext>
            </a:extLst>
          </p:cNvPr>
          <p:cNvSpPr txBox="1"/>
          <p:nvPr/>
        </p:nvSpPr>
        <p:spPr>
          <a:xfrm>
            <a:off x="212610" y="435836"/>
            <a:ext cx="1106060" cy="230832"/>
          </a:xfrm>
          <a:prstGeom prst="rect">
            <a:avLst/>
          </a:prstGeom>
          <a:noFill/>
        </p:spPr>
        <p:txBody>
          <a:bodyPr wrap="square" rtlCol="0">
            <a:spAutoFit/>
          </a:bodyPr>
          <a:lstStyle/>
          <a:p>
            <a:r>
              <a:rPr lang="en-US" sz="900" dirty="0">
                <a:solidFill>
                  <a:srgbClr val="FFFF00"/>
                </a:solidFill>
              </a:rPr>
              <a:t>HAARLEM</a:t>
            </a:r>
          </a:p>
        </p:txBody>
      </p:sp>
      <p:sp>
        <p:nvSpPr>
          <p:cNvPr id="210" name="TextBox 209">
            <a:extLst>
              <a:ext uri="{FF2B5EF4-FFF2-40B4-BE49-F238E27FC236}">
                <a16:creationId xmlns:a16="http://schemas.microsoft.com/office/drawing/2014/main" id="{5C757643-EA22-4A70-8974-60F840F8A21F}"/>
              </a:ext>
            </a:extLst>
          </p:cNvPr>
          <p:cNvSpPr txBox="1"/>
          <p:nvPr/>
        </p:nvSpPr>
        <p:spPr>
          <a:xfrm>
            <a:off x="1838115" y="2791869"/>
            <a:ext cx="1106060" cy="230832"/>
          </a:xfrm>
          <a:prstGeom prst="rect">
            <a:avLst/>
          </a:prstGeom>
          <a:noFill/>
        </p:spPr>
        <p:txBody>
          <a:bodyPr wrap="square" rtlCol="0">
            <a:spAutoFit/>
          </a:bodyPr>
          <a:lstStyle/>
          <a:p>
            <a:r>
              <a:rPr lang="en-US" sz="900" dirty="0">
                <a:solidFill>
                  <a:srgbClr val="FFFF00"/>
                </a:solidFill>
              </a:rPr>
              <a:t>GOUDA</a:t>
            </a:r>
          </a:p>
        </p:txBody>
      </p:sp>
      <p:sp>
        <p:nvSpPr>
          <p:cNvPr id="129" name="TextBox 128">
            <a:extLst>
              <a:ext uri="{FF2B5EF4-FFF2-40B4-BE49-F238E27FC236}">
                <a16:creationId xmlns:a16="http://schemas.microsoft.com/office/drawing/2014/main" id="{9AA99A2D-43AD-4ACF-82B6-6C87A832A71F}"/>
              </a:ext>
            </a:extLst>
          </p:cNvPr>
          <p:cNvSpPr txBox="1"/>
          <p:nvPr/>
        </p:nvSpPr>
        <p:spPr>
          <a:xfrm>
            <a:off x="3671900" y="6309320"/>
            <a:ext cx="4995555" cy="338554"/>
          </a:xfrm>
          <a:prstGeom prst="rect">
            <a:avLst/>
          </a:prstGeom>
          <a:noFill/>
        </p:spPr>
        <p:txBody>
          <a:bodyPr wrap="square" rtlCol="0">
            <a:spAutoFit/>
          </a:bodyPr>
          <a:lstStyle/>
          <a:p>
            <a:r>
              <a:rPr lang="en-US" dirty="0"/>
              <a:t>O(N!) different paths from Amsterdam to Rotterdam </a:t>
            </a:r>
          </a:p>
        </p:txBody>
      </p:sp>
      <p:graphicFrame>
        <p:nvGraphicFramePr>
          <p:cNvPr id="9" name="Tabelle 8"/>
          <p:cNvGraphicFramePr>
            <a:graphicFrameLocks noGrp="1"/>
          </p:cNvGraphicFramePr>
          <p:nvPr>
            <p:extLst>
              <p:ext uri="{D42A27DB-BD31-4B8C-83A1-F6EECF244321}">
                <p14:modId xmlns:p14="http://schemas.microsoft.com/office/powerpoint/2010/main" val="858348602"/>
              </p:ext>
            </p:extLst>
          </p:nvPr>
        </p:nvGraphicFramePr>
        <p:xfrm>
          <a:off x="701570" y="4249527"/>
          <a:ext cx="2484443" cy="2381624"/>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706678">
                  <a:extLst>
                    <a:ext uri="{9D8B030D-6E8A-4147-A177-3AD203B41FA5}">
                      <a16:colId xmlns:a16="http://schemas.microsoft.com/office/drawing/2014/main" val="20000"/>
                    </a:ext>
                  </a:extLst>
                </a:gridCol>
                <a:gridCol w="649210">
                  <a:extLst>
                    <a:ext uri="{9D8B030D-6E8A-4147-A177-3AD203B41FA5}">
                      <a16:colId xmlns:a16="http://schemas.microsoft.com/office/drawing/2014/main" val="20001"/>
                    </a:ext>
                  </a:extLst>
                </a:gridCol>
                <a:gridCol w="400813">
                  <a:extLst>
                    <a:ext uri="{9D8B030D-6E8A-4147-A177-3AD203B41FA5}">
                      <a16:colId xmlns:a16="http://schemas.microsoft.com/office/drawing/2014/main" val="20002"/>
                    </a:ext>
                  </a:extLst>
                </a:gridCol>
                <a:gridCol w="727742">
                  <a:extLst>
                    <a:ext uri="{9D8B030D-6E8A-4147-A177-3AD203B41FA5}">
                      <a16:colId xmlns:a16="http://schemas.microsoft.com/office/drawing/2014/main" val="20003"/>
                    </a:ext>
                  </a:extLst>
                </a:gridCol>
              </a:tblGrid>
              <a:tr h="340232">
                <a:tc>
                  <a:txBody>
                    <a:bodyPr/>
                    <a:lstStyle/>
                    <a:p>
                      <a:r>
                        <a:rPr lang="nl-NL" sz="1200" dirty="0">
                          <a:solidFill>
                            <a:schemeClr val="accent2">
                              <a:lumMod val="75000"/>
                            </a:schemeClr>
                          </a:solidFill>
                        </a:rPr>
                        <a:t>TICKET</a:t>
                      </a:r>
                      <a:endParaRPr lang="de-DE" sz="1200" dirty="0">
                        <a:solidFill>
                          <a:schemeClr val="accent2">
                            <a:lumMod val="75000"/>
                          </a:schemeClr>
                        </a:solidFill>
                      </a:endParaRPr>
                    </a:p>
                  </a:txBody>
                  <a:tcPr marL="68580" marR="68580" marT="34290" marB="34290"/>
                </a:tc>
                <a:tc>
                  <a:txBody>
                    <a:bodyPr/>
                    <a:lstStyle/>
                    <a:p>
                      <a:r>
                        <a:rPr lang="nl-NL" sz="1200" dirty="0">
                          <a:solidFill>
                            <a:schemeClr val="accent2">
                              <a:lumMod val="75000"/>
                            </a:schemeClr>
                          </a:solidFill>
                        </a:rPr>
                        <a:t>T</a:t>
                      </a:r>
                      <a:endParaRPr lang="de-DE" sz="1200" dirty="0">
                        <a:solidFill>
                          <a:schemeClr val="accent2">
                            <a:lumMod val="75000"/>
                          </a:schemeClr>
                        </a:solidFill>
                      </a:endParaRPr>
                    </a:p>
                  </a:txBody>
                  <a:tcPr marL="68580" marR="68580" marT="34290" marB="34290"/>
                </a:tc>
                <a:tc>
                  <a:txBody>
                    <a:bodyPr/>
                    <a:lstStyle/>
                    <a:p>
                      <a:r>
                        <a:rPr lang="nl-NL" sz="1200" dirty="0">
                          <a:solidFill>
                            <a:schemeClr val="accent2">
                              <a:lumMod val="75000"/>
                            </a:schemeClr>
                          </a:solidFill>
                        </a:rPr>
                        <a:t>C</a:t>
                      </a:r>
                      <a:endParaRPr lang="de-DE" sz="1200" dirty="0">
                        <a:solidFill>
                          <a:schemeClr val="accent2">
                            <a:lumMod val="75000"/>
                          </a:schemeClr>
                        </a:solidFill>
                      </a:endParaRPr>
                    </a:p>
                  </a:txBody>
                  <a:tcPr marL="68580" marR="68580" marT="34290" marB="34290"/>
                </a:tc>
                <a:tc>
                  <a:txBody>
                    <a:bodyPr/>
                    <a:lstStyle/>
                    <a:p>
                      <a:r>
                        <a:rPr lang="nl-NL" sz="1200" dirty="0">
                          <a:solidFill>
                            <a:schemeClr val="accent2">
                              <a:lumMod val="75000"/>
                            </a:schemeClr>
                          </a:solidFill>
                        </a:rPr>
                        <a:t>P</a:t>
                      </a:r>
                      <a:endParaRPr lang="de-DE" sz="1200" dirty="0">
                        <a:solidFill>
                          <a:schemeClr val="accent2">
                            <a:lumMod val="75000"/>
                          </a:schemeClr>
                        </a:solidFill>
                      </a:endParaRPr>
                    </a:p>
                  </a:txBody>
                  <a:tcPr marL="68580" marR="68580" marT="34290" marB="34290"/>
                </a:tc>
                <a:extLst>
                  <a:ext uri="{0D108BD9-81ED-4DB2-BD59-A6C34878D82A}">
                    <a16:rowId xmlns:a16="http://schemas.microsoft.com/office/drawing/2014/main" val="10000"/>
                  </a:ext>
                </a:extLst>
              </a:tr>
              <a:tr h="340232">
                <a:tc>
                  <a:txBody>
                    <a:bodyPr/>
                    <a:lstStyle/>
                    <a:p>
                      <a:r>
                        <a:rPr lang="nl-NL" sz="1200" dirty="0"/>
                        <a:t>OPT1</a:t>
                      </a:r>
                      <a:endParaRPr lang="de-DE" sz="1200" dirty="0"/>
                    </a:p>
                  </a:txBody>
                  <a:tcPr marL="68580" marR="68580" marT="34290" marB="34290"/>
                </a:tc>
                <a:tc>
                  <a:txBody>
                    <a:bodyPr/>
                    <a:lstStyle/>
                    <a:p>
                      <a:r>
                        <a:rPr lang="nl-NL" sz="1200" dirty="0"/>
                        <a:t>3</a:t>
                      </a:r>
                      <a:r>
                        <a:rPr lang="nl-NL" sz="1200" baseline="0" dirty="0"/>
                        <a:t>:00 H</a:t>
                      </a:r>
                      <a:endParaRPr lang="de-DE" sz="1200" dirty="0"/>
                    </a:p>
                  </a:txBody>
                  <a:tcPr marL="68580" marR="68580" marT="34290" marB="34290"/>
                </a:tc>
                <a:tc>
                  <a:txBody>
                    <a:bodyPr/>
                    <a:lstStyle/>
                    <a:p>
                      <a:r>
                        <a:rPr lang="nl-NL" sz="1200" dirty="0"/>
                        <a:t>2</a:t>
                      </a:r>
                      <a:endParaRPr lang="de-DE" sz="1200" dirty="0"/>
                    </a:p>
                  </a:txBody>
                  <a:tcPr marL="68580" marR="68580" marT="34290" marB="34290"/>
                </a:tc>
                <a:tc>
                  <a:txBody>
                    <a:bodyPr/>
                    <a:lstStyle/>
                    <a:p>
                      <a:r>
                        <a:rPr lang="nl-NL" sz="1200" dirty="0"/>
                        <a:t>60</a:t>
                      </a:r>
                      <a:r>
                        <a:rPr lang="nl-NL" sz="1200" baseline="0" dirty="0"/>
                        <a:t> EUR</a:t>
                      </a:r>
                      <a:endParaRPr lang="de-DE" sz="1200" dirty="0"/>
                    </a:p>
                  </a:txBody>
                  <a:tcPr marL="68580" marR="68580" marT="34290" marB="34290"/>
                </a:tc>
                <a:extLst>
                  <a:ext uri="{0D108BD9-81ED-4DB2-BD59-A6C34878D82A}">
                    <a16:rowId xmlns:a16="http://schemas.microsoft.com/office/drawing/2014/main" val="10001"/>
                  </a:ext>
                </a:extLst>
              </a:tr>
              <a:tr h="340232">
                <a:tc>
                  <a:txBody>
                    <a:bodyPr/>
                    <a:lstStyle/>
                    <a:p>
                      <a:r>
                        <a:rPr lang="nl-NL" sz="1200" dirty="0"/>
                        <a:t>OPT2</a:t>
                      </a:r>
                      <a:endParaRPr lang="de-DE" sz="1200" dirty="0"/>
                    </a:p>
                  </a:txBody>
                  <a:tcPr marL="68580" marR="68580" marT="34290" marB="34290"/>
                </a:tc>
                <a:tc>
                  <a:txBody>
                    <a:bodyPr/>
                    <a:lstStyle/>
                    <a:p>
                      <a:r>
                        <a:rPr lang="nl-NL" sz="1200" dirty="0"/>
                        <a:t>3:00</a:t>
                      </a:r>
                      <a:r>
                        <a:rPr lang="nl-NL" sz="1200" baseline="0" dirty="0"/>
                        <a:t> H</a:t>
                      </a:r>
                      <a:endParaRPr lang="de-DE" sz="1200" dirty="0"/>
                    </a:p>
                  </a:txBody>
                  <a:tcPr marL="68580" marR="68580" marT="34290" marB="34290"/>
                </a:tc>
                <a:tc>
                  <a:txBody>
                    <a:bodyPr/>
                    <a:lstStyle/>
                    <a:p>
                      <a:r>
                        <a:rPr lang="nl-NL" sz="1200" dirty="0"/>
                        <a:t>1</a:t>
                      </a:r>
                      <a:endParaRPr lang="de-DE" sz="1200" dirty="0"/>
                    </a:p>
                  </a:txBody>
                  <a:tcPr marL="68580" marR="68580" marT="34290" marB="34290"/>
                </a:tc>
                <a:tc>
                  <a:txBody>
                    <a:bodyPr/>
                    <a:lstStyle/>
                    <a:p>
                      <a:r>
                        <a:rPr lang="nl-NL" sz="1200" baseline="0" dirty="0"/>
                        <a:t>65 EUR</a:t>
                      </a:r>
                      <a:endParaRPr lang="de-DE" sz="1200" dirty="0"/>
                    </a:p>
                  </a:txBody>
                  <a:tcPr marL="68580" marR="68580" marT="34290" marB="34290"/>
                </a:tc>
                <a:extLst>
                  <a:ext uri="{0D108BD9-81ED-4DB2-BD59-A6C34878D82A}">
                    <a16:rowId xmlns:a16="http://schemas.microsoft.com/office/drawing/2014/main" val="10002"/>
                  </a:ext>
                </a:extLst>
              </a:tr>
              <a:tr h="340232">
                <a:tc>
                  <a:txBody>
                    <a:bodyPr/>
                    <a:lstStyle/>
                    <a:p>
                      <a:r>
                        <a:rPr lang="nl-NL" sz="1200" dirty="0"/>
                        <a:t>OPT3</a:t>
                      </a:r>
                      <a:endParaRPr lang="de-DE" sz="1200" dirty="0"/>
                    </a:p>
                  </a:txBody>
                  <a:tcPr marL="68580" marR="68580" marT="34290" marB="34290"/>
                </a:tc>
                <a:tc>
                  <a:txBody>
                    <a:bodyPr/>
                    <a:lstStyle/>
                    <a:p>
                      <a:r>
                        <a:rPr lang="nl-NL" sz="1200" dirty="0"/>
                        <a:t>3:30</a:t>
                      </a:r>
                      <a:r>
                        <a:rPr lang="nl-NL" sz="1200" baseline="0" dirty="0"/>
                        <a:t> H</a:t>
                      </a:r>
                      <a:endParaRPr lang="de-DE" sz="1200" dirty="0"/>
                    </a:p>
                  </a:txBody>
                  <a:tcPr marL="68580" marR="68580" marT="34290" marB="34290"/>
                </a:tc>
                <a:tc>
                  <a:txBody>
                    <a:bodyPr/>
                    <a:lstStyle/>
                    <a:p>
                      <a:r>
                        <a:rPr lang="nl-NL" sz="1200" dirty="0"/>
                        <a:t>3</a:t>
                      </a:r>
                      <a:endParaRPr lang="de-DE" sz="1200" dirty="0"/>
                    </a:p>
                  </a:txBody>
                  <a:tcPr marL="68580" marR="68580" marT="34290" marB="34290"/>
                </a:tc>
                <a:tc>
                  <a:txBody>
                    <a:bodyPr/>
                    <a:lstStyle/>
                    <a:p>
                      <a:r>
                        <a:rPr lang="nl-NL" sz="1200" dirty="0"/>
                        <a:t>44 EUR</a:t>
                      </a:r>
                      <a:endParaRPr lang="de-DE" sz="1200" dirty="0"/>
                    </a:p>
                  </a:txBody>
                  <a:tcPr marL="68580" marR="68580" marT="34290" marB="34290"/>
                </a:tc>
                <a:extLst>
                  <a:ext uri="{0D108BD9-81ED-4DB2-BD59-A6C34878D82A}">
                    <a16:rowId xmlns:a16="http://schemas.microsoft.com/office/drawing/2014/main" val="10003"/>
                  </a:ext>
                </a:extLst>
              </a:tr>
              <a:tr h="340232">
                <a:tc>
                  <a:txBody>
                    <a:bodyPr/>
                    <a:lstStyle/>
                    <a:p>
                      <a:r>
                        <a:rPr lang="nl-NL" sz="1200" dirty="0"/>
                        <a:t>OPT4</a:t>
                      </a:r>
                      <a:endParaRPr lang="de-DE" sz="1200" dirty="0"/>
                    </a:p>
                  </a:txBody>
                  <a:tcPr marL="68580" marR="68580" marT="34290" marB="34290"/>
                </a:tc>
                <a:tc>
                  <a:txBody>
                    <a:bodyPr/>
                    <a:lstStyle/>
                    <a:p>
                      <a:r>
                        <a:rPr lang="nl-NL" sz="1200" dirty="0"/>
                        <a:t>4:30 H</a:t>
                      </a:r>
                      <a:endParaRPr lang="de-DE" sz="1200" dirty="0"/>
                    </a:p>
                  </a:txBody>
                  <a:tcPr marL="68580" marR="68580" marT="34290" marB="34290"/>
                </a:tc>
                <a:tc>
                  <a:txBody>
                    <a:bodyPr/>
                    <a:lstStyle/>
                    <a:p>
                      <a:r>
                        <a:rPr lang="nl-NL" sz="1200" dirty="0"/>
                        <a:t>2</a:t>
                      </a:r>
                      <a:endParaRPr lang="de-DE" sz="1200" dirty="0"/>
                    </a:p>
                  </a:txBody>
                  <a:tcPr marL="68580" marR="68580" marT="34290" marB="34290"/>
                </a:tc>
                <a:tc>
                  <a:txBody>
                    <a:bodyPr/>
                    <a:lstStyle/>
                    <a:p>
                      <a:r>
                        <a:rPr lang="nl-NL" sz="1200" dirty="0"/>
                        <a:t>41 EUR</a:t>
                      </a:r>
                      <a:endParaRPr lang="de-DE" sz="1200" dirty="0"/>
                    </a:p>
                  </a:txBody>
                  <a:tcPr marL="68580" marR="68580" marT="34290" marB="34290"/>
                </a:tc>
                <a:extLst>
                  <a:ext uri="{0D108BD9-81ED-4DB2-BD59-A6C34878D82A}">
                    <a16:rowId xmlns:a16="http://schemas.microsoft.com/office/drawing/2014/main" val="10004"/>
                  </a:ext>
                </a:extLst>
              </a:tr>
              <a:tr h="340232">
                <a:tc>
                  <a:txBody>
                    <a:bodyPr/>
                    <a:lstStyle/>
                    <a:p>
                      <a:r>
                        <a:rPr lang="nl-NL" sz="1200" dirty="0"/>
                        <a:t>OPT5</a:t>
                      </a:r>
                      <a:endParaRPr lang="de-DE" sz="1200" dirty="0"/>
                    </a:p>
                  </a:txBody>
                  <a:tcPr marL="68580" marR="68580" marT="34290" marB="34290"/>
                </a:tc>
                <a:tc>
                  <a:txBody>
                    <a:bodyPr/>
                    <a:lstStyle/>
                    <a:p>
                      <a:r>
                        <a:rPr lang="nl-NL" sz="1200" dirty="0"/>
                        <a:t>15:30</a:t>
                      </a:r>
                      <a:endParaRPr lang="de-DE" sz="1200" dirty="0"/>
                    </a:p>
                  </a:txBody>
                  <a:tcPr marL="68580" marR="68580" marT="34290" marB="34290"/>
                </a:tc>
                <a:tc>
                  <a:txBody>
                    <a:bodyPr/>
                    <a:lstStyle/>
                    <a:p>
                      <a:r>
                        <a:rPr lang="nl-NL" sz="1200" dirty="0"/>
                        <a:t>4</a:t>
                      </a:r>
                      <a:endParaRPr lang="de-DE" sz="1200" dirty="0"/>
                    </a:p>
                  </a:txBody>
                  <a:tcPr marL="68580" marR="68580" marT="34290" marB="34290"/>
                </a:tc>
                <a:tc>
                  <a:txBody>
                    <a:bodyPr/>
                    <a:lstStyle/>
                    <a:p>
                      <a:r>
                        <a:rPr lang="nl-NL" sz="1200" baseline="0" dirty="0"/>
                        <a:t>35 EUR</a:t>
                      </a:r>
                      <a:endParaRPr lang="de-DE" sz="1200" dirty="0"/>
                    </a:p>
                  </a:txBody>
                  <a:tcPr marL="68580" marR="68580" marT="34290" marB="34290"/>
                </a:tc>
                <a:extLst>
                  <a:ext uri="{0D108BD9-81ED-4DB2-BD59-A6C34878D82A}">
                    <a16:rowId xmlns:a16="http://schemas.microsoft.com/office/drawing/2014/main" val="10005"/>
                  </a:ext>
                </a:extLst>
              </a:tr>
              <a:tr h="340232">
                <a:tc>
                  <a:txBody>
                    <a:bodyPr/>
                    <a:lstStyle/>
                    <a:p>
                      <a:r>
                        <a:rPr lang="nl-NL" sz="1200" dirty="0"/>
                        <a:t>OPT6</a:t>
                      </a:r>
                      <a:endParaRPr lang="de-DE" sz="1200" dirty="0"/>
                    </a:p>
                  </a:txBody>
                  <a:tcPr marL="68580" marR="68580" marT="34290" marB="34290"/>
                </a:tc>
                <a:tc>
                  <a:txBody>
                    <a:bodyPr/>
                    <a:lstStyle/>
                    <a:p>
                      <a:r>
                        <a:rPr lang="nl-NL" sz="1200" dirty="0"/>
                        <a:t>15:34</a:t>
                      </a:r>
                      <a:endParaRPr lang="de-DE" sz="1200" dirty="0"/>
                    </a:p>
                  </a:txBody>
                  <a:tcPr marL="68580" marR="68580" marT="34290" marB="34290"/>
                </a:tc>
                <a:tc>
                  <a:txBody>
                    <a:bodyPr/>
                    <a:lstStyle/>
                    <a:p>
                      <a:r>
                        <a:rPr lang="nl-NL" sz="1200" dirty="0"/>
                        <a:t>4</a:t>
                      </a:r>
                      <a:endParaRPr lang="de-DE" sz="1200" dirty="0"/>
                    </a:p>
                  </a:txBody>
                  <a:tcPr marL="68580" marR="68580" marT="34290" marB="34290"/>
                </a:tc>
                <a:tc>
                  <a:txBody>
                    <a:bodyPr/>
                    <a:lstStyle/>
                    <a:p>
                      <a:r>
                        <a:rPr lang="nl-NL" sz="1200" dirty="0"/>
                        <a:t>32</a:t>
                      </a:r>
                      <a:r>
                        <a:rPr lang="nl-NL" sz="1200" baseline="0" dirty="0"/>
                        <a:t> EUR</a:t>
                      </a:r>
                      <a:endParaRPr lang="de-DE" sz="1200" dirty="0"/>
                    </a:p>
                  </a:txBody>
                  <a:tcPr marL="68580" marR="68580" marT="34290" marB="34290"/>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932973627"/>
      </p:ext>
    </p:extLst>
  </p:cSld>
  <p:clrMapOvr>
    <a:masterClrMapping/>
  </p:clrMapOvr>
  <p:transition>
    <p:pull dir="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ata-Driven Drug Discovery Network (D4N) - Leiden University">
            <a:extLst>
              <a:ext uri="{FF2B5EF4-FFF2-40B4-BE49-F238E27FC236}">
                <a16:creationId xmlns:a16="http://schemas.microsoft.com/office/drawing/2014/main" id="{35AB21B3-C186-44B4-B8F2-ADDDA46897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9899" y="1909621"/>
            <a:ext cx="5600700" cy="4210050"/>
          </a:xfrm>
          <a:prstGeom prst="rect">
            <a:avLst/>
          </a:prstGeom>
          <a:noFill/>
          <a:extLst>
            <a:ext uri="{909E8E84-426E-40DD-AFC4-6F175D3DCCD1}">
              <a14:hiddenFill xmlns:a14="http://schemas.microsoft.com/office/drawing/2010/main">
                <a:solidFill>
                  <a:srgbClr val="FFFFFF"/>
                </a:solidFill>
              </a14:hiddenFill>
            </a:ext>
          </a:extLst>
        </p:spPr>
      </p:pic>
      <p:sp>
        <p:nvSpPr>
          <p:cNvPr id="5" name="Rechteck 4"/>
          <p:cNvSpPr/>
          <p:nvPr/>
        </p:nvSpPr>
        <p:spPr>
          <a:xfrm>
            <a:off x="1115616" y="836712"/>
            <a:ext cx="3483006" cy="5164038"/>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a:p>
        </p:txBody>
      </p:sp>
      <p:sp>
        <p:nvSpPr>
          <p:cNvPr id="2" name="Titel 1"/>
          <p:cNvSpPr>
            <a:spLocks noGrp="1"/>
          </p:cNvSpPr>
          <p:nvPr>
            <p:ph type="title"/>
          </p:nvPr>
        </p:nvSpPr>
        <p:spPr>
          <a:xfrm>
            <a:off x="1143000" y="1042691"/>
            <a:ext cx="3483006" cy="857250"/>
          </a:xfrm>
        </p:spPr>
        <p:txBody>
          <a:bodyPr>
            <a:normAutofit fontScale="90000"/>
          </a:bodyPr>
          <a:lstStyle/>
          <a:p>
            <a:r>
              <a:rPr lang="nl-NL" dirty="0"/>
              <a:t>Example 2: </a:t>
            </a:r>
            <a:r>
              <a:rPr lang="nl-NL" i="1" dirty="0"/>
              <a:t>In-Silico</a:t>
            </a:r>
            <a:r>
              <a:rPr lang="nl-NL" dirty="0"/>
              <a:t> </a:t>
            </a:r>
            <a:br>
              <a:rPr lang="nl-NL" dirty="0"/>
            </a:br>
            <a:r>
              <a:rPr lang="nl-NL" dirty="0"/>
              <a:t>Drug Discovery</a:t>
            </a:r>
            <a:endParaRPr lang="de-DE" dirty="0"/>
          </a:p>
        </p:txBody>
      </p:sp>
      <p:pic>
        <p:nvPicPr>
          <p:cNvPr id="15363" name="Picture 3"/>
          <p:cNvPicPr>
            <a:picLocks noChangeAspect="1" noChangeArrowheads="1"/>
          </p:cNvPicPr>
          <p:nvPr/>
        </p:nvPicPr>
        <p:blipFill>
          <a:blip r:embed="rId4" cstate="print"/>
          <a:srcRect l="21406" t="26100" r="26772" b="23012"/>
          <a:stretch>
            <a:fillRect/>
          </a:stretch>
        </p:blipFill>
        <p:spPr bwMode="auto">
          <a:xfrm>
            <a:off x="1263664" y="3591018"/>
            <a:ext cx="3167795" cy="1944216"/>
          </a:xfrm>
          <a:prstGeom prst="rect">
            <a:avLst/>
          </a:prstGeom>
          <a:noFill/>
          <a:ln w="9525">
            <a:noFill/>
            <a:miter lim="800000"/>
            <a:headEnd/>
            <a:tailEnd/>
          </a:ln>
          <a:effectLst>
            <a:outerShdw blurRad="50800" dist="38100" dir="2700000" algn="tl" rotWithShape="0">
              <a:prstClr val="black">
                <a:alpha val="40000"/>
              </a:prstClr>
            </a:outerShdw>
          </a:effectLst>
        </p:spPr>
      </p:pic>
      <p:sp>
        <p:nvSpPr>
          <p:cNvPr id="8" name="Textfeld 7"/>
          <p:cNvSpPr txBox="1"/>
          <p:nvPr/>
        </p:nvSpPr>
        <p:spPr>
          <a:xfrm>
            <a:off x="1451799" y="3743325"/>
            <a:ext cx="1094976" cy="461665"/>
          </a:xfrm>
          <a:prstGeom prst="rect">
            <a:avLst/>
          </a:prstGeom>
          <a:noFill/>
        </p:spPr>
        <p:txBody>
          <a:bodyPr wrap="square" rtlCol="0">
            <a:spAutoFit/>
          </a:bodyPr>
          <a:lstStyle/>
          <a:p>
            <a:r>
              <a:rPr lang="nl-NL" sz="2400" dirty="0"/>
              <a:t>10</a:t>
            </a:r>
            <a:r>
              <a:rPr lang="nl-NL" sz="2400" baseline="30000" dirty="0"/>
              <a:t>60</a:t>
            </a:r>
            <a:endParaRPr lang="de-DE" sz="2400" baseline="30000" dirty="0"/>
          </a:p>
        </p:txBody>
      </p:sp>
      <mc:AlternateContent xmlns:mc="http://schemas.openxmlformats.org/markup-compatibility/2006" xmlns:a14="http://schemas.microsoft.com/office/drawing/2010/main">
        <mc:Choice Requires="a14">
          <p:sp>
            <p:nvSpPr>
              <p:cNvPr id="7" name="Inhaltsplatzhalter 2"/>
              <p:cNvSpPr txBox="1">
                <a:spLocks/>
              </p:cNvSpPr>
              <p:nvPr/>
            </p:nvSpPr>
            <p:spPr>
              <a:xfrm>
                <a:off x="2924436" y="2004306"/>
                <a:ext cx="1332529" cy="1586712"/>
              </a:xfrm>
              <a:prstGeom prst="rect">
                <a:avLst/>
              </a:prstGeom>
            </p:spPr>
            <p:txBody>
              <a:bodyPr vert="horz" lIns="68580" tIns="34290" rIns="68580" bIns="34290" rtlCol="0">
                <a:normAutofit/>
              </a:bodyPr>
              <a:lstStyle/>
              <a:p>
                <a:pPr marL="257175" indent="-257175">
                  <a:spcBef>
                    <a:spcPct val="20000"/>
                  </a:spcBef>
                  <a:defRPr/>
                </a:pPr>
                <a:r>
                  <a:rPr lang="nl-NL" sz="2000" dirty="0">
                    <a:solidFill>
                      <a:srgbClr val="00B050"/>
                    </a:solidFill>
                    <a:sym typeface="Wingdings" panose="05000000000000000000" pitchFamily="2" charset="2"/>
                  </a:rPr>
                  <a:t> max</a:t>
                </a:r>
                <a:endParaRPr lang="nl-NL" sz="2000" dirty="0">
                  <a:solidFill>
                    <a:srgbClr val="FF0000"/>
                  </a:solidFill>
                </a:endParaRPr>
              </a:p>
              <a:p>
                <a:pPr marL="257175" indent="-257175">
                  <a:spcBef>
                    <a:spcPct val="20000"/>
                  </a:spcBef>
                  <a:defRPr/>
                </a:pPr>
                <a:r>
                  <a:rPr lang="nl-NL" sz="2000" dirty="0">
                    <a:solidFill>
                      <a:srgbClr val="FF0000"/>
                    </a:solidFill>
                    <a:sym typeface="Wingdings" panose="05000000000000000000" pitchFamily="2" charset="2"/>
                  </a:rPr>
                  <a:t> min</a:t>
                </a:r>
                <a:endParaRPr lang="nl-NL" sz="2000" dirty="0">
                  <a:solidFill>
                    <a:srgbClr val="FF0000"/>
                  </a:solidFill>
                </a:endParaRPr>
              </a:p>
              <a:p>
                <a:pPr marL="257175" indent="-257175">
                  <a:spcBef>
                    <a:spcPct val="20000"/>
                  </a:spcBef>
                  <a:defRPr/>
                </a:pPr>
                <a14:m>
                  <m:oMath xmlns:m="http://schemas.openxmlformats.org/officeDocument/2006/math">
                    <m:r>
                      <a:rPr lang="nl-NL" sz="2000" i="1" dirty="0" smtClean="0">
                        <a:latin typeface="Cambria Math" panose="02040503050406030204" pitchFamily="18" charset="0"/>
                      </a:rPr>
                      <m:t>≤</m:t>
                    </m:r>
                  </m:oMath>
                </a14:m>
                <a:r>
                  <a:rPr lang="nl-NL" sz="2000" dirty="0"/>
                  <a:t> Budget</a:t>
                </a:r>
              </a:p>
              <a:p>
                <a:pPr marL="257175" indent="-257175">
                  <a:spcBef>
                    <a:spcPct val="20000"/>
                  </a:spcBef>
                  <a:defRPr/>
                </a:pPr>
                <a:r>
                  <a:rPr lang="nl-NL" sz="2000" dirty="0"/>
                  <a:t>Max</a:t>
                </a:r>
              </a:p>
            </p:txBody>
          </p:sp>
        </mc:Choice>
        <mc:Fallback xmlns="">
          <p:sp>
            <p:nvSpPr>
              <p:cNvPr id="7" name="Inhaltsplatzhalter 2"/>
              <p:cNvSpPr txBox="1">
                <a:spLocks noRot="1" noChangeAspect="1" noMove="1" noResize="1" noEditPoints="1" noAdjustHandles="1" noChangeArrowheads="1" noChangeShapeType="1" noTextEdit="1"/>
              </p:cNvSpPr>
              <p:nvPr/>
            </p:nvSpPr>
            <p:spPr>
              <a:xfrm>
                <a:off x="2924436" y="2004306"/>
                <a:ext cx="1332529" cy="1586712"/>
              </a:xfrm>
              <a:prstGeom prst="rect">
                <a:avLst/>
              </a:prstGeom>
              <a:blipFill rotWithShape="0">
                <a:blip r:embed="rId5"/>
                <a:stretch>
                  <a:fillRect l="-6881" t="-2692" b="-769"/>
                </a:stretch>
              </a:blipFill>
            </p:spPr>
            <p:txBody>
              <a:bodyPr/>
              <a:lstStyle/>
              <a:p>
                <a:r>
                  <a:rPr lang="en-US">
                    <a:noFill/>
                  </a:rPr>
                  <a:t> </a:t>
                </a:r>
              </a:p>
            </p:txBody>
          </p:sp>
        </mc:Fallback>
      </mc:AlternateContent>
      <p:sp>
        <p:nvSpPr>
          <p:cNvPr id="3" name="Inhaltsplatzhalter 2"/>
          <p:cNvSpPr>
            <a:spLocks noGrp="1"/>
          </p:cNvSpPr>
          <p:nvPr>
            <p:ph idx="1"/>
          </p:nvPr>
        </p:nvSpPr>
        <p:spPr>
          <a:xfrm>
            <a:off x="1385646" y="2004307"/>
            <a:ext cx="2556284" cy="3394472"/>
          </a:xfrm>
        </p:spPr>
        <p:txBody>
          <a:bodyPr/>
          <a:lstStyle/>
          <a:p>
            <a:pPr>
              <a:buNone/>
            </a:pPr>
            <a:r>
              <a:rPr lang="nl-NL" dirty="0"/>
              <a:t>Activity</a:t>
            </a:r>
          </a:p>
          <a:p>
            <a:pPr>
              <a:buNone/>
            </a:pPr>
            <a:r>
              <a:rPr lang="nl-NL" dirty="0"/>
              <a:t>Side-effects </a:t>
            </a:r>
          </a:p>
          <a:p>
            <a:pPr>
              <a:buNone/>
            </a:pPr>
            <a:r>
              <a:rPr lang="nl-NL" dirty="0"/>
              <a:t>Cost</a:t>
            </a:r>
          </a:p>
          <a:p>
            <a:pPr>
              <a:buNone/>
            </a:pPr>
            <a:r>
              <a:rPr lang="nl-NL" dirty="0"/>
              <a:t>Diversity</a:t>
            </a:r>
          </a:p>
          <a:p>
            <a:pPr>
              <a:buNone/>
            </a:pPr>
            <a:endParaRPr lang="nl-NL" dirty="0"/>
          </a:p>
        </p:txBody>
      </p:sp>
      <p:sp>
        <p:nvSpPr>
          <p:cNvPr id="11" name="TextBox 10">
            <a:extLst>
              <a:ext uri="{FF2B5EF4-FFF2-40B4-BE49-F238E27FC236}">
                <a16:creationId xmlns:a16="http://schemas.microsoft.com/office/drawing/2014/main" id="{DA24B4D1-77A2-47D7-A2CD-5FAB01E9294B}"/>
              </a:ext>
            </a:extLst>
          </p:cNvPr>
          <p:cNvSpPr txBox="1"/>
          <p:nvPr/>
        </p:nvSpPr>
        <p:spPr>
          <a:xfrm>
            <a:off x="3086835" y="5944968"/>
            <a:ext cx="4572000" cy="577081"/>
          </a:xfrm>
          <a:prstGeom prst="rect">
            <a:avLst/>
          </a:prstGeom>
          <a:noFill/>
        </p:spPr>
        <p:txBody>
          <a:bodyPr wrap="square">
            <a:spAutoFit/>
          </a:bodyPr>
          <a:lstStyle/>
          <a:p>
            <a:pPr algn="l"/>
            <a:br>
              <a:rPr lang="nl-NL" sz="1050" b="0" i="0" u="none" strike="noStrike" dirty="0">
                <a:solidFill>
                  <a:srgbClr val="F1F3F4"/>
                </a:solidFill>
                <a:effectLst/>
                <a:latin typeface="Roboto"/>
                <a:hlinkClick r:id="rId6"/>
              </a:rPr>
            </a:br>
            <a:r>
              <a:rPr lang="nl-NL" sz="1050" b="0" i="0" u="none" strike="noStrike" dirty="0">
                <a:solidFill>
                  <a:srgbClr val="F1F3F4"/>
                </a:solidFill>
                <a:effectLst/>
                <a:latin typeface="Roboto"/>
                <a:hlinkClick r:id="rId6"/>
              </a:rPr>
              <a:t>Universiteit Leiden</a:t>
            </a:r>
          </a:p>
          <a:p>
            <a:pPr algn="l"/>
            <a:r>
              <a:rPr lang="nl-NL" sz="1050" b="0" i="0" u="sng" dirty="0">
                <a:solidFill>
                  <a:srgbClr val="F1F3F4"/>
                </a:solidFill>
                <a:effectLst/>
                <a:latin typeface="Roboto"/>
                <a:hlinkClick r:id="rId7" tooltip="Data-Driven Drug Discovery Network (D4N) - Leiden University"/>
              </a:rPr>
              <a:t>Data-Driven Drug Discovery Network (D4N) - Leiden University</a:t>
            </a:r>
            <a:endParaRPr lang="nl-NL" sz="1050" b="0" i="0" dirty="0">
              <a:effectLst/>
              <a:latin typeface="Roboto"/>
            </a:endParaRPr>
          </a:p>
        </p:txBody>
      </p:sp>
    </p:spTree>
    <p:extLst>
      <p:ext uri="{BB962C8B-B14F-4D97-AF65-F5344CB8AC3E}">
        <p14:creationId xmlns:p14="http://schemas.microsoft.com/office/powerpoint/2010/main" val="1192576022"/>
      </p:ext>
    </p:extLst>
  </p:cSld>
  <p:clrMapOvr>
    <a:masterClrMapping/>
  </p:clrMapOvr>
  <p:transition>
    <p:pull dir="rd"/>
  </p:transition>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Multicriteria Optimization and Decision Analysis</a:t>
            </a:r>
            <a:endParaRPr lang="de-DE" dirty="0"/>
          </a:p>
        </p:txBody>
      </p:sp>
      <p:sp>
        <p:nvSpPr>
          <p:cNvPr id="4" name="Inhaltsplatzhalter 3"/>
          <p:cNvSpPr>
            <a:spLocks noGrp="1"/>
          </p:cNvSpPr>
          <p:nvPr>
            <p:ph idx="1"/>
          </p:nvPr>
        </p:nvSpPr>
        <p:spPr>
          <a:xfrm>
            <a:off x="463645" y="998730"/>
            <a:ext cx="8229600" cy="4525963"/>
          </a:xfrm>
        </p:spPr>
        <p:txBody>
          <a:bodyPr/>
          <a:lstStyle/>
          <a:p>
            <a:r>
              <a:rPr lang="nl-NL" u="sng" dirty="0"/>
              <a:t>Definition: </a:t>
            </a:r>
            <a:r>
              <a:rPr lang="nl-NL" i="1" u="sng" dirty="0"/>
              <a:t>Multicriteria Decision Analysis (MCDA) </a:t>
            </a:r>
            <a:r>
              <a:rPr lang="nl-NL" dirty="0"/>
              <a:t>is a scientific field that studies evaluation of a </a:t>
            </a:r>
            <a:r>
              <a:rPr lang="en-US" dirty="0"/>
              <a:t>finite number of alternatives based on multiple criteria. </a:t>
            </a:r>
            <a:r>
              <a:rPr lang="nl-NL" dirty="0"/>
              <a:t>It provides systematic methods to compare, evaluate, and rank solutions.</a:t>
            </a:r>
          </a:p>
          <a:p>
            <a:pPr marL="0" indent="0">
              <a:buNone/>
            </a:pPr>
            <a:endParaRPr lang="nl-NL" dirty="0"/>
          </a:p>
          <a:p>
            <a:r>
              <a:rPr lang="nl-NL" u="sng" dirty="0"/>
              <a:t>Definition: </a:t>
            </a:r>
            <a:r>
              <a:rPr lang="nl-NL" i="1" u="sng" dirty="0"/>
              <a:t>Multicriteria Optimization</a:t>
            </a:r>
            <a:r>
              <a:rPr lang="nl-NL" u="sng" dirty="0"/>
              <a:t> (MCO) </a:t>
            </a:r>
            <a:r>
              <a:rPr lang="nl-NL" dirty="0"/>
              <a:t>is a scientific field that studies search for optimal solutions given multiple criteria and constraints. Here, usually, the search space is very large and not all solutions can be inspected (e.g., scheduling, design, control) </a:t>
            </a:r>
            <a:br>
              <a:rPr lang="nl-NL" dirty="0"/>
            </a:br>
            <a:endParaRPr lang="nl-NL" b="1" i="1" dirty="0"/>
          </a:p>
          <a:p>
            <a:r>
              <a:rPr lang="nl-NL" u="sng" dirty="0"/>
              <a:t>Definition: </a:t>
            </a:r>
            <a:r>
              <a:rPr lang="nl-NL" i="1" u="sng" dirty="0"/>
              <a:t>Multiobjective Decision Making </a:t>
            </a:r>
            <a:r>
              <a:rPr lang="nl-NL" u="sng" dirty="0"/>
              <a:t>(MCDM) </a:t>
            </a:r>
            <a:r>
              <a:rPr lang="nl-NL" dirty="0"/>
              <a:t> deals with MCDA and MCO or combinations of these.</a:t>
            </a:r>
          </a:p>
          <a:p>
            <a:endParaRPr lang="nl-NL" dirty="0"/>
          </a:p>
          <a:p>
            <a:r>
              <a:rPr lang="nl-NL" dirty="0"/>
              <a:t>We use here the title: ”</a:t>
            </a:r>
            <a:r>
              <a:rPr lang="en-US" b="1" i="1" dirty="0"/>
              <a:t>Multicriteria Optimization and Decision Analysis = MODA</a:t>
            </a:r>
            <a:r>
              <a:rPr lang="nl-NL" dirty="0"/>
              <a:t>” instead of MCDM in order to focus more on the algorithmically challenging optimization/operational research aspect.</a:t>
            </a:r>
          </a:p>
          <a:p>
            <a:pPr marL="0" indent="0">
              <a:buNone/>
            </a:pPr>
            <a:endParaRPr lang="nl-NL" dirty="0"/>
          </a:p>
        </p:txBody>
      </p:sp>
    </p:spTree>
  </p:cSld>
  <p:clrMapOvr>
    <a:masterClrMapping/>
  </p:clrMapOvr>
  <p:transition>
    <p:pull dir="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028153" y="1832833"/>
            <a:ext cx="4743450" cy="3557588"/>
          </a:xfrm>
          <a:prstGeom prst="rect">
            <a:avLst/>
          </a:prstGeom>
          <a:effectLst>
            <a:softEdge rad="342900"/>
          </a:effectLst>
        </p:spPr>
      </p:pic>
      <p:sp>
        <p:nvSpPr>
          <p:cNvPr id="5" name="Rectangle 4"/>
          <p:cNvSpPr/>
          <p:nvPr/>
        </p:nvSpPr>
        <p:spPr>
          <a:xfrm>
            <a:off x="3082413" y="1100599"/>
            <a:ext cx="6061587" cy="4900151"/>
          </a:xfrm>
          <a:prstGeom prst="rect">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indent="0">
                  <a:buNone/>
                </a:pPr>
                <a:endParaRPr lang="en-US" sz="2400" dirty="0">
                  <a:latin typeface="+mj-lt"/>
                </a:endParaRPr>
              </a:p>
              <a:p>
                <a:r>
                  <a:rPr lang="en-US" sz="2400" dirty="0"/>
                  <a:t>Number of variables/search space size </a:t>
                </a:r>
                <a14:m>
                  <m:oMath xmlns:m="http://schemas.openxmlformats.org/officeDocument/2006/math">
                    <m:r>
                      <a:rPr lang="en-US" sz="2400" i="1" dirty="0" smtClean="0">
                        <a:latin typeface="Cambria Math" panose="02040503050406030204" pitchFamily="18" charset="0"/>
                      </a:rPr>
                      <m:t>𝑛</m:t>
                    </m:r>
                  </m:oMath>
                </a14:m>
                <a:endParaRPr lang="en-US" sz="2400" dirty="0">
                  <a:latin typeface="+mj-lt"/>
                </a:endParaRPr>
              </a:p>
              <a:p>
                <a:r>
                  <a:rPr lang="en-US" sz="2400" dirty="0">
                    <a:latin typeface="+mj-lt"/>
                  </a:rPr>
                  <a:t>Number of objective functions </a:t>
                </a:r>
                <a14:m>
                  <m:oMath xmlns:m="http://schemas.openxmlformats.org/officeDocument/2006/math">
                    <m:r>
                      <a:rPr lang="en-US" sz="2400" i="1" dirty="0" smtClean="0">
                        <a:latin typeface="Cambria Math" panose="02040503050406030204" pitchFamily="18" charset="0"/>
                      </a:rPr>
                      <m:t>𝑚</m:t>
                    </m:r>
                  </m:oMath>
                </a14:m>
                <a:endParaRPr lang="en-US" sz="2400" dirty="0">
                  <a:latin typeface="+mj-lt"/>
                </a:endParaRPr>
              </a:p>
              <a:p>
                <a:r>
                  <a:rPr lang="en-US" sz="2400" dirty="0">
                    <a:latin typeface="+mj-lt"/>
                  </a:rPr>
                  <a:t>Number of constraint functions </a:t>
                </a:r>
                <a14:m>
                  <m:oMath xmlns:m="http://schemas.openxmlformats.org/officeDocument/2006/math">
                    <m:r>
                      <a:rPr lang="en-US" sz="2400" i="1" dirty="0" smtClean="0">
                        <a:latin typeface="Cambria Math" panose="02040503050406030204" pitchFamily="18" charset="0"/>
                      </a:rPr>
                      <m:t>𝑟</m:t>
                    </m:r>
                  </m:oMath>
                </a14:m>
                <a:endParaRPr lang="en-US" sz="2400" dirty="0">
                  <a:latin typeface="+mj-lt"/>
                </a:endParaRPr>
              </a:p>
              <a:p>
                <a:r>
                  <a:rPr lang="en-US" sz="2400" dirty="0">
                    <a:latin typeface="+mj-lt"/>
                  </a:rPr>
                  <a:t>Number of retrieved alternative solutions </a:t>
                </a:r>
                <a14:m>
                  <m:oMath xmlns:m="http://schemas.openxmlformats.org/officeDocument/2006/math">
                    <m:r>
                      <a:rPr lang="en-US" sz="2400" i="1" dirty="0" smtClean="0">
                        <a:latin typeface="Cambria Math" panose="02040503050406030204" pitchFamily="18" charset="0"/>
                      </a:rPr>
                      <m:t>𝑠</m:t>
                    </m:r>
                  </m:oMath>
                </a14:m>
                <a:endParaRPr lang="en-US" sz="2400" dirty="0">
                  <a:latin typeface="+mj-lt"/>
                </a:endParaRPr>
              </a:p>
              <a:p>
                <a:r>
                  <a:rPr lang="en-US" sz="2400" dirty="0">
                    <a:latin typeface="+mj-lt"/>
                  </a:rPr>
                  <a:t>Number of decision makers </a:t>
                </a:r>
                <a14:m>
                  <m:oMath xmlns:m="http://schemas.openxmlformats.org/officeDocument/2006/math">
                    <m:r>
                      <a:rPr lang="en-US" sz="2400" i="1" dirty="0" smtClean="0">
                        <a:latin typeface="Cambria Math" panose="02040503050406030204" pitchFamily="18" charset="0"/>
                      </a:rPr>
                      <m:t>𝑑</m:t>
                    </m:r>
                  </m:oMath>
                </a14:m>
                <a:endParaRPr lang="en-US" sz="2400" dirty="0">
                  <a:latin typeface="+mj-lt"/>
                </a:endParaRPr>
              </a:p>
              <a:p>
                <a:r>
                  <a:rPr lang="en-US" sz="2400" dirty="0">
                    <a:latin typeface="+mj-lt"/>
                  </a:rPr>
                  <a:t>Degree of (non-)linearity </a:t>
                </a:r>
                <a14:m>
                  <m:oMath xmlns:m="http://schemas.openxmlformats.org/officeDocument/2006/math">
                    <m:r>
                      <a:rPr lang="en-US" sz="2400" i="1" dirty="0" smtClean="0">
                        <a:latin typeface="Cambria Math" panose="02040503050406030204" pitchFamily="18" charset="0"/>
                      </a:rPr>
                      <m:t>𝑙</m:t>
                    </m:r>
                  </m:oMath>
                </a14:m>
                <a:r>
                  <a:rPr lang="en-US" sz="2400" dirty="0">
                    <a:latin typeface="+mj-lt"/>
                  </a:rPr>
                  <a:t> (linear, quadratic, etc.)</a:t>
                </a:r>
              </a:p>
              <a:p>
                <a:pPr marL="0" indent="0">
                  <a:buNone/>
                </a:pPr>
                <a:endParaRPr lang="en-US" sz="2400" dirty="0">
                  <a:latin typeface="+mj-lt"/>
                </a:endParaRPr>
              </a:p>
              <a:p>
                <a:pPr marL="0" indent="0">
                  <a:buNone/>
                </a:pPr>
                <a14:m>
                  <m:oMath xmlns:m="http://schemas.openxmlformats.org/officeDocument/2006/math">
                    <m:r>
                      <a:rPr lang="en-US" sz="2400" b="0" i="1" smtClean="0">
                        <a:latin typeface="Cambria Math" panose="02040503050406030204" pitchFamily="18" charset="0"/>
                        <a:sym typeface="Wingdings" panose="05000000000000000000" pitchFamily="2" charset="2"/>
                      </a:rPr>
                      <m:t>⇒</m:t>
                    </m:r>
                  </m:oMath>
                </a14:m>
                <a:r>
                  <a:rPr lang="en-US" sz="2400" dirty="0">
                    <a:latin typeface="+mj-lt"/>
                    <a:sym typeface="Wingdings" panose="05000000000000000000" pitchFamily="2" charset="2"/>
                  </a:rPr>
                  <a:t> Multi-parametric problem complexity </a:t>
                </a:r>
                <a14:m>
                  <m:oMath xmlns:m="http://schemas.openxmlformats.org/officeDocument/2006/math">
                    <m:r>
                      <m:rPr>
                        <m:sty m:val="p"/>
                      </m:rPr>
                      <a:rPr lang="en-US" sz="2400" i="0" dirty="0" smtClean="0">
                        <a:latin typeface="Cambria Math" panose="02040503050406030204" pitchFamily="18" charset="0"/>
                        <a:sym typeface="Wingdings" panose="05000000000000000000" pitchFamily="2" charset="2"/>
                      </a:rPr>
                      <m:t>Θ</m:t>
                    </m:r>
                    <m:d>
                      <m:dPr>
                        <m:ctrlPr>
                          <a:rPr lang="en-US" sz="2400" i="1" dirty="0" smtClean="0">
                            <a:latin typeface="Cambria Math" panose="02040503050406030204" pitchFamily="18" charset="0"/>
                            <a:sym typeface="Wingdings" panose="05000000000000000000" pitchFamily="2" charset="2"/>
                          </a:rPr>
                        </m:ctrlPr>
                      </m:dPr>
                      <m:e>
                        <m:r>
                          <a:rPr lang="en-US" sz="2400" b="0" i="1" dirty="0" smtClean="0">
                            <a:latin typeface="Cambria Math" panose="02040503050406030204" pitchFamily="18" charset="0"/>
                            <a:sym typeface="Wingdings" panose="05000000000000000000" pitchFamily="2" charset="2"/>
                          </a:rPr>
                          <m:t>𝑛</m:t>
                        </m:r>
                        <m:r>
                          <a:rPr lang="en-US" sz="2400" b="0" i="1" dirty="0" smtClean="0">
                            <a:latin typeface="Cambria Math" panose="02040503050406030204" pitchFamily="18" charset="0"/>
                            <a:sym typeface="Wingdings" panose="05000000000000000000" pitchFamily="2" charset="2"/>
                          </a:rPr>
                          <m:t>,</m:t>
                        </m:r>
                        <m:r>
                          <a:rPr lang="en-US" sz="2400" b="0" i="1" dirty="0" smtClean="0">
                            <a:latin typeface="Cambria Math" panose="02040503050406030204" pitchFamily="18" charset="0"/>
                            <a:sym typeface="Wingdings" panose="05000000000000000000" pitchFamily="2" charset="2"/>
                          </a:rPr>
                          <m:t>𝑚</m:t>
                        </m:r>
                        <m:r>
                          <a:rPr lang="en-US" sz="2400" b="0" i="1" dirty="0" smtClean="0">
                            <a:latin typeface="Cambria Math" panose="02040503050406030204" pitchFamily="18" charset="0"/>
                            <a:sym typeface="Wingdings" panose="05000000000000000000" pitchFamily="2" charset="2"/>
                          </a:rPr>
                          <m:t>, </m:t>
                        </m:r>
                        <m:r>
                          <a:rPr lang="en-US" sz="2400" b="0" i="1" dirty="0" smtClean="0">
                            <a:latin typeface="Cambria Math" panose="02040503050406030204" pitchFamily="18" charset="0"/>
                            <a:sym typeface="Wingdings" panose="05000000000000000000" pitchFamily="2" charset="2"/>
                          </a:rPr>
                          <m:t>𝑟</m:t>
                        </m:r>
                        <m:r>
                          <a:rPr lang="en-US" sz="2400" b="0" i="1" dirty="0" smtClean="0">
                            <a:latin typeface="Cambria Math" panose="02040503050406030204" pitchFamily="18" charset="0"/>
                            <a:sym typeface="Wingdings" panose="05000000000000000000" pitchFamily="2" charset="2"/>
                          </a:rPr>
                          <m:t>, </m:t>
                        </m:r>
                        <m:r>
                          <a:rPr lang="en-US" sz="2400" b="0" i="1" dirty="0" smtClean="0">
                            <a:latin typeface="Cambria Math" panose="02040503050406030204" pitchFamily="18" charset="0"/>
                            <a:sym typeface="Wingdings" panose="05000000000000000000" pitchFamily="2" charset="2"/>
                          </a:rPr>
                          <m:t>𝑠</m:t>
                        </m:r>
                        <m:r>
                          <a:rPr lang="en-US" sz="2400" b="0" i="1" dirty="0" smtClean="0">
                            <a:latin typeface="Cambria Math" panose="02040503050406030204" pitchFamily="18" charset="0"/>
                            <a:sym typeface="Wingdings" panose="05000000000000000000" pitchFamily="2" charset="2"/>
                          </a:rPr>
                          <m:t>, </m:t>
                        </m:r>
                        <m:r>
                          <a:rPr lang="en-US" sz="2400" b="0" i="1" dirty="0" smtClean="0">
                            <a:latin typeface="Cambria Math" panose="02040503050406030204" pitchFamily="18" charset="0"/>
                            <a:sym typeface="Wingdings" panose="05000000000000000000" pitchFamily="2" charset="2"/>
                          </a:rPr>
                          <m:t>𝑑</m:t>
                        </m:r>
                        <m:r>
                          <a:rPr lang="en-US" sz="2400" b="0" i="1" dirty="0" smtClean="0">
                            <a:latin typeface="Cambria Math" panose="02040503050406030204" pitchFamily="18" charset="0"/>
                            <a:sym typeface="Wingdings" panose="05000000000000000000" pitchFamily="2" charset="2"/>
                          </a:rPr>
                          <m:t>,</m:t>
                        </m:r>
                        <m:r>
                          <a:rPr lang="en-US" sz="2400" b="0" i="1" dirty="0" smtClean="0">
                            <a:latin typeface="Cambria Math" panose="02040503050406030204" pitchFamily="18" charset="0"/>
                            <a:sym typeface="Wingdings" panose="05000000000000000000" pitchFamily="2" charset="2"/>
                          </a:rPr>
                          <m:t>𝑙</m:t>
                        </m:r>
                      </m:e>
                    </m:d>
                  </m:oMath>
                </a14:m>
                <a:endParaRPr lang="en-US" sz="2400" dirty="0">
                  <a:latin typeface="+mj-lt"/>
                  <a:sym typeface="Wingdings" panose="05000000000000000000" pitchFamily="2" charset="2"/>
                </a:endParaRPr>
              </a:p>
              <a:p>
                <a:pPr marL="0" indent="0">
                  <a:buNone/>
                </a:pPr>
                <a:endParaRPr lang="en-US" sz="2400" dirty="0">
                  <a:latin typeface="+mj-lt"/>
                </a:endParaRPr>
              </a:p>
              <a:p>
                <a:pPr marL="0" indent="0">
                  <a:buNone/>
                </a:pPr>
                <a:endParaRPr lang="en-US" sz="2400"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4"/>
                <a:stretch>
                  <a:fillRect l="-963"/>
                </a:stretch>
              </a:blipFill>
            </p:spPr>
            <p:txBody>
              <a:bodyPr/>
              <a:lstStyle/>
              <a:p>
                <a:r>
                  <a:rPr lang="en-US">
                    <a:noFill/>
                  </a:rPr>
                  <a:t> </a:t>
                </a:r>
              </a:p>
            </p:txBody>
          </p:sp>
        </mc:Fallback>
      </mc:AlternateContent>
      <p:sp>
        <p:nvSpPr>
          <p:cNvPr id="2" name="Title 1"/>
          <p:cNvSpPr>
            <a:spLocks noGrp="1"/>
          </p:cNvSpPr>
          <p:nvPr>
            <p:ph type="title"/>
          </p:nvPr>
        </p:nvSpPr>
        <p:spPr/>
        <p:txBody>
          <a:bodyPr/>
          <a:lstStyle/>
          <a:p>
            <a:r>
              <a:rPr lang="en-US" dirty="0"/>
              <a:t>Multi-parametric Complexity in </a:t>
            </a:r>
            <a:r>
              <a:rPr lang="en-US" dirty="0" err="1"/>
              <a:t>Multicriteria</a:t>
            </a:r>
            <a:r>
              <a:rPr lang="en-US" dirty="0"/>
              <a:t> Decision Analysis</a:t>
            </a:r>
          </a:p>
        </p:txBody>
      </p:sp>
    </p:spTree>
    <p:extLst>
      <p:ext uri="{BB962C8B-B14F-4D97-AF65-F5344CB8AC3E}">
        <p14:creationId xmlns:p14="http://schemas.microsoft.com/office/powerpoint/2010/main" val="381104821"/>
      </p:ext>
    </p:extLst>
  </p:cSld>
  <p:clrMapOvr>
    <a:masterClrMapping/>
  </p:clrMapOvr>
  <p:transition>
    <p:pull dir="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Contents</a:t>
            </a:r>
          </a:p>
        </p:txBody>
      </p:sp>
      <p:sp>
        <p:nvSpPr>
          <p:cNvPr id="3" name="Content Placeholder 2"/>
          <p:cNvSpPr>
            <a:spLocks noGrp="1"/>
          </p:cNvSpPr>
          <p:nvPr>
            <p:ph idx="1"/>
          </p:nvPr>
        </p:nvSpPr>
        <p:spPr/>
        <p:txBody>
          <a:bodyPr/>
          <a:lstStyle/>
          <a:p>
            <a:pPr marL="0" indent="0">
              <a:buNone/>
            </a:pPr>
            <a:r>
              <a:rPr lang="en-US" dirty="0"/>
              <a:t>Day 01 Linear and Nonlinear Programming (Single Objective)</a:t>
            </a:r>
          </a:p>
          <a:p>
            <a:pPr marL="0" indent="0">
              <a:buNone/>
            </a:pPr>
            <a:r>
              <a:rPr lang="en-US" dirty="0"/>
              <a:t>Day 02 Multicriteria Decision Optimization and Decision Analysis</a:t>
            </a:r>
          </a:p>
          <a:p>
            <a:pPr marL="0" indent="0">
              <a:buNone/>
            </a:pPr>
            <a:r>
              <a:rPr lang="en-US" dirty="0"/>
              <a:t>Day 03 Design Optimization I</a:t>
            </a:r>
          </a:p>
          <a:p>
            <a:pPr marL="0" indent="0">
              <a:buNone/>
            </a:pPr>
            <a:r>
              <a:rPr lang="en-US" dirty="0"/>
              <a:t>Day 04 Design Optimization II</a:t>
            </a:r>
          </a:p>
          <a:p>
            <a:pPr marL="0" indent="0">
              <a:buNone/>
            </a:pPr>
            <a:r>
              <a:rPr lang="en-US" dirty="0"/>
              <a:t>Day 05 Data-driven and Interactive Optimization + Quiz</a:t>
            </a:r>
          </a:p>
          <a:p>
            <a:pPr marL="0" indent="0">
              <a:buNone/>
            </a:pPr>
            <a:endParaRPr lang="en-US" dirty="0"/>
          </a:p>
          <a:p>
            <a:pPr marL="0" indent="0">
              <a:buNone/>
            </a:pPr>
            <a:r>
              <a:rPr lang="en-US" dirty="0"/>
              <a:t>Literature:</a:t>
            </a:r>
          </a:p>
          <a:p>
            <a:pPr marL="0" indent="0">
              <a:buNone/>
            </a:pPr>
            <a:r>
              <a:rPr lang="en-US" dirty="0"/>
              <a:t>Slides, Exercises &amp; Solutions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94889282"/>
      </p:ext>
    </p:extLst>
  </p:cSld>
  <p:clrMapOvr>
    <a:masterClrMapping/>
  </p:clrMapOvr>
  <p:transition>
    <p:pull dir="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412750" y="908720"/>
                <a:ext cx="8229600" cy="4525963"/>
              </a:xfrm>
            </p:spPr>
            <p:txBody>
              <a:bodyPr/>
              <a:lstStyle/>
              <a:p>
                <a:r>
                  <a:rPr lang="en-US" dirty="0"/>
                  <a:t>Homework assignments, testing:</a:t>
                </a:r>
              </a:p>
              <a:p>
                <a:pPr lvl="1"/>
                <a:r>
                  <a:rPr lang="en-US" dirty="0"/>
                  <a:t>Part 1: Practical project report (4-6pages, design optimization), will include some programming/scripting in python</a:t>
                </a:r>
              </a:p>
              <a:p>
                <a:pPr lvl="1"/>
                <a:r>
                  <a:rPr lang="en-US" dirty="0"/>
                  <a:t>Part 2: Online Quiz (Friday) – some theory questions on concepts in class (pass: </a:t>
                </a:r>
                <a14:m>
                  <m:oMath xmlns:m="http://schemas.openxmlformats.org/officeDocument/2006/math">
                    <m:r>
                      <a:rPr lang="en-US" i="1" dirty="0" smtClean="0">
                        <a:latin typeface="Cambria Math" panose="02040503050406030204" pitchFamily="18" charset="0"/>
                      </a:rPr>
                      <m:t>≥</m:t>
                    </m:r>
                    <m:r>
                      <a:rPr lang="en-US" i="1" dirty="0" smtClean="0">
                        <a:latin typeface="Cambria Math" panose="02040503050406030204" pitchFamily="18" charset="0"/>
                      </a:rPr>
                      <m:t> 55%</m:t>
                    </m:r>
                  </m:oMath>
                </a14:m>
                <a:r>
                  <a:rPr lang="en-US" dirty="0"/>
                  <a:t> correct)</a:t>
                </a:r>
              </a:p>
              <a:p>
                <a:pPr lvl="1"/>
                <a:r>
                  <a:rPr lang="en-US" dirty="0"/>
                  <a:t>Grades: attended  (certificate),  passed (4ECT + certificate),  passed with excellence (4ECT + certificate)</a:t>
                </a:r>
              </a:p>
              <a:p>
                <a:pPr marL="457200" lvl="1" indent="0">
                  <a:buNone/>
                </a:pPr>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412750" y="908720"/>
                <a:ext cx="8229600" cy="4525963"/>
              </a:xfrm>
              <a:blipFill>
                <a:blip r:embed="rId2"/>
                <a:stretch>
                  <a:fillRect l="-667" t="-538"/>
                </a:stretch>
              </a:blipFill>
            </p:spPr>
            <p:txBody>
              <a:bodyPr/>
              <a:lstStyle/>
              <a:p>
                <a:r>
                  <a:rPr lang="en-US">
                    <a:noFill/>
                  </a:rPr>
                  <a:t> </a:t>
                </a:r>
              </a:p>
            </p:txBody>
          </p:sp>
        </mc:Fallback>
      </mc:AlternateContent>
      <p:pic>
        <p:nvPicPr>
          <p:cNvPr id="1026" name="Picture 2" descr="Homework or No Work? | Sydney Observer">
            <a:extLst>
              <a:ext uri="{FF2B5EF4-FFF2-40B4-BE49-F238E27FC236}">
                <a16:creationId xmlns:a16="http://schemas.microsoft.com/office/drawing/2014/main" id="{590D41A8-6181-4ADB-8FE8-E741FFB9D95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26695" y="3519010"/>
            <a:ext cx="5202070" cy="26010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0276361"/>
      </p:ext>
    </p:extLst>
  </p:cSld>
  <p:clrMapOvr>
    <a:masterClrMapping/>
  </p:clrMapOvr>
  <p:transition>
    <p:pull dir="rd"/>
  </p:transition>
</p:sld>
</file>

<file path=ppt/tags/tag1.xml><?xml version="1.0" encoding="utf-8"?>
<p:tagLst xmlns:a="http://schemas.openxmlformats.org/drawingml/2006/main" xmlns:r="http://schemas.openxmlformats.org/officeDocument/2006/relationships" xmlns:p="http://schemas.openxmlformats.org/presentationml/2006/main">
  <p:tag name="TEXPOINTINIT" val=""/>
  <p:tag name="USEAMSFONTS" val="True"/>
  <p:tag name="EMBEDFONTS" val="False"/>
  <p:tag name="USEBOLDAMS" val="False"/>
  <p:tag name="DEFAULTDISPLAYSOURCE" val="\documentclass{slides}\pagestyle{empty}&#10;\usepackage{amssymb}&#10;\usepackage{pstcol}&#10;\begin{document}&#10;\small&#10;&#10;\end{document}&#10;"/>
  <p:tag name="TEX2PS" val="latex $(base).tex; dvips -D $(res) -E -o $(base).ps $(base).dvi"/>
  <p:tag name="EXTERNALEDITCOMMAND" val="notepad %"/>
  <p:tag name="GHOSTSCRIPTCOMMAND" val="&quot;d:\bin\gswin32c.exe&quot;"/>
  <p:tag name="DEFAULTBITMAP" val="pngmono"/>
  <p:tag name="DEFAULTBLEND" val="False"/>
  <p:tag name="DEFAULTTRANSPARENT" val="False"/>
  <p:tag name="DEFAULTWORKAROUNDTRANSPARENCYBUG" val="False"/>
  <p:tag name="DEFAULTRESOLUTION" val="1200"/>
  <p:tag name="DEFAULTMAGNIFICATION" val="2"/>
  <p:tag name="DEFAULTFONTSIZE" val="10"/>
  <p:tag name="DEFAULTWIDTH" val="348"/>
  <p:tag name="DEFAULTHEIGHT" val="200"/>
  <p:tag name="FIRSTPRIVE@YUPEHEMO4BEDJKCH" val="4638"/>
</p:tagLst>
</file>

<file path=ppt/theme/theme1.xml><?xml version="1.0" encoding="utf-8"?>
<a:theme xmlns:a="http://schemas.openxmlformats.org/drawingml/2006/main" name="Standarddesign">
  <a:themeElements>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andard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Benutzerdefiniertes 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2143</TotalTime>
  <Words>1642</Words>
  <Application>Microsoft Office PowerPoint</Application>
  <PresentationFormat>On-screen Show (4:3)</PresentationFormat>
  <Paragraphs>224</Paragraphs>
  <Slides>18</Slides>
  <Notes>8</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18</vt:i4>
      </vt:variant>
    </vt:vector>
  </HeadingPairs>
  <TitlesOfParts>
    <vt:vector size="24" baseType="lpstr">
      <vt:lpstr>Arial</vt:lpstr>
      <vt:lpstr>Calibri</vt:lpstr>
      <vt:lpstr>Cambria Math</vt:lpstr>
      <vt:lpstr>Roboto</vt:lpstr>
      <vt:lpstr>Standarddesign</vt:lpstr>
      <vt:lpstr>Benutzerdefiniertes Design</vt:lpstr>
      <vt:lpstr>PowerPoint Presentation</vt:lpstr>
      <vt:lpstr>Learning goals – Introduction Unit</vt:lpstr>
      <vt:lpstr>TOPIC of MODA</vt:lpstr>
      <vt:lpstr>Example 1:  Alternative routes </vt:lpstr>
      <vt:lpstr>Example 2: In-Silico  Drug Discovery</vt:lpstr>
      <vt:lpstr>Multicriteria Optimization and Decision Analysis</vt:lpstr>
      <vt:lpstr>Multi-parametric Complexity in Multicriteria Decision Analysis</vt:lpstr>
      <vt:lpstr>Class Contents</vt:lpstr>
      <vt:lpstr>Homework</vt:lpstr>
      <vt:lpstr>Historical Remarks</vt:lpstr>
      <vt:lpstr>Early roots of MCDA</vt:lpstr>
      <vt:lpstr>Development</vt:lpstr>
      <vt:lpstr>PowerPoint Presentation</vt:lpstr>
      <vt:lpstr>Development</vt:lpstr>
      <vt:lpstr>Development</vt:lpstr>
      <vt:lpstr>Development</vt:lpstr>
      <vt:lpstr>Recent advances: Lorentz Center Workshops:  SIMCO 2013, SAMCO 2016, MACODA 2019 </vt:lpstr>
      <vt:lpstr>Take home messages</vt:lpstr>
    </vt:vector>
  </TitlesOfParts>
  <Company>LIACS, Leiden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rigorous analysis of two bi-criterial function families with scalable curvature of the pareto fronts</dc:title>
  <dc:creator>emmerich</dc:creator>
  <cp:lastModifiedBy>Michael Emmerich</cp:lastModifiedBy>
  <cp:revision>466</cp:revision>
  <cp:lastPrinted>2014-09-04T10:10:35Z</cp:lastPrinted>
  <dcterms:created xsi:type="dcterms:W3CDTF">2005-05-10T19:24:53Z</dcterms:created>
  <dcterms:modified xsi:type="dcterms:W3CDTF">2021-08-14T11:34:42Z</dcterms:modified>
</cp:coreProperties>
</file>